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2" r:id="rId3"/>
    <p:sldId id="258" r:id="rId4"/>
    <p:sldId id="281" r:id="rId5"/>
    <p:sldId id="284" r:id="rId6"/>
    <p:sldId id="283" r:id="rId7"/>
    <p:sldId id="270" r:id="rId8"/>
    <p:sldId id="285" r:id="rId9"/>
    <p:sldId id="273" r:id="rId10"/>
    <p:sldId id="271" r:id="rId11"/>
    <p:sldId id="280" r:id="rId12"/>
    <p:sldId id="274" r:id="rId13"/>
    <p:sldId id="276" r:id="rId14"/>
    <p:sldId id="286" r:id="rId15"/>
    <p:sldId id="277" r:id="rId16"/>
    <p:sldId id="287" r:id="rId17"/>
    <p:sldId id="288" r:id="rId18"/>
    <p:sldId id="279" r:id="rId19"/>
    <p:sldId id="268" r:id="rId20"/>
    <p:sldId id="269" r:id="rId21"/>
    <p:sldId id="278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760F5061-942E-C946-B9F5-3B57373F749C}">
          <p14:sldIdLst>
            <p14:sldId id="256"/>
          </p14:sldIdLst>
        </p14:section>
        <p14:section name="Introduction" id="{158BD4C0-F938-8B40-8222-1743CE89DFC2}">
          <p14:sldIdLst>
            <p14:sldId id="282"/>
            <p14:sldId id="258"/>
            <p14:sldId id="281"/>
            <p14:sldId id="284"/>
            <p14:sldId id="283"/>
            <p14:sldId id="270"/>
            <p14:sldId id="285"/>
            <p14:sldId id="273"/>
            <p14:sldId id="271"/>
            <p14:sldId id="280"/>
            <p14:sldId id="274"/>
            <p14:sldId id="276"/>
            <p14:sldId id="286"/>
          </p14:sldIdLst>
        </p14:section>
        <p14:section name="Implementation Considerations" id="{ADB3859D-199A-8B40-8EE5-E5C791A4C628}">
          <p14:sldIdLst/>
        </p14:section>
        <p14:section name="Early Application Example" id="{4ED58911-67ED-D942-9D44-F2D67A6925F1}">
          <p14:sldIdLst>
            <p14:sldId id="277"/>
            <p14:sldId id="287"/>
            <p14:sldId id="288"/>
          </p14:sldIdLst>
        </p14:section>
        <p14:section name="Supplementary Slides" id="{DE3425CC-5FB6-6644-9218-0A2C67917EE9}">
          <p14:sldIdLst>
            <p14:sldId id="279"/>
            <p14:sldId id="268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92" userDrawn="1">
          <p15:clr>
            <a:srgbClr val="747775"/>
          </p15:clr>
        </p15:guide>
        <p15:guide id="2" pos="62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0EFE1"/>
    <a:srgbClr val="056E64"/>
    <a:srgbClr val="03433C"/>
    <a:srgbClr val="161616"/>
    <a:srgbClr val="ABBEC0"/>
    <a:srgbClr val="3A4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83"/>
    <p:restoredTop sz="94714"/>
  </p:normalViewPr>
  <p:slideViewPr>
    <p:cSldViewPr snapToGrid="0">
      <p:cViewPr>
        <p:scale>
          <a:sx n="110" d="100"/>
          <a:sy n="110" d="100"/>
        </p:scale>
        <p:origin x="576" y="1062"/>
      </p:cViewPr>
      <p:guideLst>
        <p:guide orient="horz" pos="2892"/>
        <p:guide pos="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51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91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465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130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52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04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849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951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31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41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50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2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750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57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89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4.png"/><Relationship Id="rId3" Type="http://schemas.openxmlformats.org/officeDocument/2006/relationships/image" Target="../media/image33.png"/><Relationship Id="rId7" Type="http://schemas.openxmlformats.org/officeDocument/2006/relationships/image" Target="../media/image19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28.svg"/><Relationship Id="rId10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Wlla6tzzeS5lXFpEyldvh/GenomePods?type=design&amp;node-id=0%3A1&amp;mode=design&amp;t=wELG5CfY3CA93NPK-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8.png"/><Relationship Id="rId18" Type="http://schemas.openxmlformats.org/officeDocument/2006/relationships/image" Target="../media/image61.png"/><Relationship Id="rId3" Type="http://schemas.openxmlformats.org/officeDocument/2006/relationships/image" Target="../media/image43.png"/><Relationship Id="rId7" Type="http://schemas.openxmlformats.org/officeDocument/2006/relationships/image" Target="../media/image27.png"/><Relationship Id="rId12" Type="http://schemas.openxmlformats.org/officeDocument/2006/relationships/image" Target="../media/image14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59.svg"/><Relationship Id="rId5" Type="http://schemas.openxmlformats.org/officeDocument/2006/relationships/image" Target="../media/image57.png"/><Relationship Id="rId15" Type="http://schemas.openxmlformats.org/officeDocument/2006/relationships/image" Target="../media/image23.png"/><Relationship Id="rId10" Type="http://schemas.openxmlformats.org/officeDocument/2006/relationships/image" Target="../media/image58.png"/><Relationship Id="rId19" Type="http://schemas.openxmlformats.org/officeDocument/2006/relationships/image" Target="../media/image62.svg"/><Relationship Id="rId4" Type="http://schemas.openxmlformats.org/officeDocument/2006/relationships/image" Target="../media/image44.svg"/><Relationship Id="rId9" Type="http://schemas.openxmlformats.org/officeDocument/2006/relationships/image" Target="../media/image42.png"/><Relationship Id="rId1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imagenomics.com/publications-and-resources?filter=Literatu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111%2Fbcp.1362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21" Type="http://schemas.openxmlformats.org/officeDocument/2006/relationships/image" Target="../media/image28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7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11" Type="http://schemas.openxmlformats.org/officeDocument/2006/relationships/image" Target="../media/image19.svg"/><Relationship Id="rId5" Type="http://schemas.openxmlformats.org/officeDocument/2006/relationships/image" Target="../media/image72.png"/><Relationship Id="rId15" Type="http://schemas.openxmlformats.org/officeDocument/2006/relationships/image" Target="../media/image76.svg"/><Relationship Id="rId10" Type="http://schemas.openxmlformats.org/officeDocument/2006/relationships/image" Target="../media/image18.png"/><Relationship Id="rId19" Type="http://schemas.openxmlformats.org/officeDocument/2006/relationships/image" Target="../media/image80.svg"/><Relationship Id="rId4" Type="http://schemas.openxmlformats.org/officeDocument/2006/relationships/image" Target="../media/image71.svg"/><Relationship Id="rId9" Type="http://schemas.openxmlformats.org/officeDocument/2006/relationships/image" Target="../media/image14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2.jpe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13.sv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19.svg"/><Relationship Id="rId19" Type="http://schemas.openxmlformats.org/officeDocument/2006/relationships/image" Target="../media/image14.png"/><Relationship Id="rId4" Type="http://schemas.openxmlformats.org/officeDocument/2006/relationships/image" Target="../media/image24.svg"/><Relationship Id="rId9" Type="http://schemas.openxmlformats.org/officeDocument/2006/relationships/image" Target="../media/image18.png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13.sv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38.svg"/><Relationship Id="rId10" Type="http://schemas.openxmlformats.org/officeDocument/2006/relationships/image" Target="../media/image19.svg"/><Relationship Id="rId19" Type="http://schemas.openxmlformats.org/officeDocument/2006/relationships/image" Target="../media/image14.png"/><Relationship Id="rId4" Type="http://schemas.openxmlformats.org/officeDocument/2006/relationships/image" Target="../media/image24.svg"/><Relationship Id="rId9" Type="http://schemas.openxmlformats.org/officeDocument/2006/relationships/image" Target="../media/image18.png"/><Relationship Id="rId14" Type="http://schemas.openxmlformats.org/officeDocument/2006/relationships/image" Target="../media/image32.svg"/><Relationship Id="rId2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8.png"/><Relationship Id="rId18" Type="http://schemas.openxmlformats.org/officeDocument/2006/relationships/image" Target="../media/image30.svg"/><Relationship Id="rId26" Type="http://schemas.openxmlformats.org/officeDocument/2006/relationships/image" Target="../media/image51.png"/><Relationship Id="rId3" Type="http://schemas.openxmlformats.org/officeDocument/2006/relationships/image" Target="../media/image42.png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29.png"/><Relationship Id="rId25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svg"/><Relationship Id="rId20" Type="http://schemas.openxmlformats.org/officeDocument/2006/relationships/image" Target="../media/image46.sv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7.png"/><Relationship Id="rId24" Type="http://schemas.openxmlformats.org/officeDocument/2006/relationships/image" Target="../media/image49.png"/><Relationship Id="rId5" Type="http://schemas.openxmlformats.org/officeDocument/2006/relationships/image" Target="../media/image13.svg"/><Relationship Id="rId15" Type="http://schemas.openxmlformats.org/officeDocument/2006/relationships/image" Target="../media/image43.png"/><Relationship Id="rId23" Type="http://schemas.openxmlformats.org/officeDocument/2006/relationships/image" Target="../media/image48.svg"/><Relationship Id="rId28" Type="http://schemas.openxmlformats.org/officeDocument/2006/relationships/image" Target="../media/image53.png"/><Relationship Id="rId10" Type="http://schemas.openxmlformats.org/officeDocument/2006/relationships/image" Target="../media/image26.svg"/><Relationship Id="rId19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19.sv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5765E4AE-7D0B-69B9-21CB-761933B091B9}"/>
              </a:ext>
            </a:extLst>
          </p:cNvPr>
          <p:cNvSpPr/>
          <p:nvPr/>
        </p:nvSpPr>
        <p:spPr>
          <a:xfrm>
            <a:off x="81060" y="2786743"/>
            <a:ext cx="1480006" cy="1804307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74EEE0-4861-3775-9BE6-548BE788041A}"/>
              </a:ext>
            </a:extLst>
          </p:cNvPr>
          <p:cNvSpPr/>
          <p:nvPr/>
        </p:nvSpPr>
        <p:spPr>
          <a:xfrm>
            <a:off x="154084" y="4685700"/>
            <a:ext cx="1333959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19DE48-3BF2-0BF0-CFA4-C7806A51FC06}"/>
              </a:ext>
            </a:extLst>
          </p:cNvPr>
          <p:cNvSpPr/>
          <p:nvPr/>
        </p:nvSpPr>
        <p:spPr>
          <a:xfrm>
            <a:off x="8115256" y="4685700"/>
            <a:ext cx="970966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D104B2-6F98-85A2-5D99-A2805580E6AB}"/>
              </a:ext>
            </a:extLst>
          </p:cNvPr>
          <p:cNvSpPr/>
          <p:nvPr/>
        </p:nvSpPr>
        <p:spPr>
          <a:xfrm>
            <a:off x="63608" y="186823"/>
            <a:ext cx="4359304" cy="2510247"/>
          </a:xfrm>
          <a:prstGeom prst="roundRect">
            <a:avLst/>
          </a:prstGeom>
          <a:solidFill>
            <a:srgbClr val="161616">
              <a:alpha val="94510"/>
            </a:srgb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3553" y="4685700"/>
            <a:ext cx="141502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KoHo" pitchFamily="2" charset="-34"/>
                <a:cs typeface="KoHo" pitchFamily="2" charset="-34"/>
              </a:rPr>
              <a:t>Elias Crum</a:t>
            </a:r>
            <a:endParaRPr sz="2000" dirty="0">
              <a:solidFill>
                <a:schemeClr val="tx1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343FF-827E-035B-4499-6B58C55A87EE}"/>
              </a:ext>
            </a:extLst>
          </p:cNvPr>
          <p:cNvSpPr txBox="1"/>
          <p:nvPr/>
        </p:nvSpPr>
        <p:spPr>
          <a:xfrm>
            <a:off x="300159" y="426283"/>
            <a:ext cx="4122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Genome Pods </a:t>
            </a:r>
          </a:p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for </a:t>
            </a:r>
          </a:p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Clinical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41A6A-1535-48CB-B6C0-FA87A134AB96}"/>
              </a:ext>
            </a:extLst>
          </p:cNvPr>
          <p:cNvSpPr txBox="1"/>
          <p:nvPr/>
        </p:nvSpPr>
        <p:spPr>
          <a:xfrm>
            <a:off x="8131797" y="4658925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</a:rPr>
              <a:t>vito.be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4" name="Picture 2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722754-C3E1-C7B8-65FB-E06DF3A8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662" y="3757473"/>
            <a:ext cx="1497458" cy="1157127"/>
          </a:xfrm>
          <a:prstGeom prst="rect">
            <a:avLst/>
          </a:prstGeom>
        </p:spPr>
      </p:pic>
      <p:pic>
        <p:nvPicPr>
          <p:cNvPr id="35" name="Picture 34" descr="A hexagon with a dna strand&#10;&#10;Description automatically generated">
            <a:extLst>
              <a:ext uri="{FF2B5EF4-FFF2-40B4-BE49-F238E27FC236}">
                <a16:creationId xmlns:a16="http://schemas.microsoft.com/office/drawing/2014/main" id="{6F3F286C-0A76-AB48-ED97-641A09DA3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26" t="9010" r="-6398" b="18968"/>
          <a:stretch/>
        </p:blipFill>
        <p:spPr>
          <a:xfrm>
            <a:off x="7868093" y="84464"/>
            <a:ext cx="1275908" cy="107448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409B4D9-2096-51ED-5587-753BB8BE53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68799" y="2857786"/>
            <a:ext cx="1304529" cy="473591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6CA574-6342-6B23-09FC-3F2779975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0" y="3165345"/>
            <a:ext cx="1480006" cy="1184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19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 Technological Constraints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980497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91440" y="2742938"/>
            <a:ext cx="405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Privacy is crucial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91440" y="3829050"/>
            <a:ext cx="256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breach risks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4" name="Google Shape;189;p27">
            <a:extLst>
              <a:ext uri="{FF2B5EF4-FFF2-40B4-BE49-F238E27FC236}">
                <a16:creationId xmlns:a16="http://schemas.microsoft.com/office/drawing/2014/main" id="{58E7CE4A-040F-8775-7F9F-ECBB6C03D706}"/>
              </a:ext>
            </a:extLst>
          </p:cNvPr>
          <p:cNvSpPr txBox="1"/>
          <p:nvPr/>
        </p:nvSpPr>
        <p:spPr>
          <a:xfrm>
            <a:off x="69388" y="1502614"/>
            <a:ext cx="699818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>
              <a:buSzPts val="2200"/>
            </a:pPr>
            <a:r>
              <a:rPr lang="en-US" sz="20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Individual humans exhibit ~3 million mutations (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~125 MBs</a:t>
            </a: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)</a:t>
            </a:r>
            <a:endParaRPr lang="en-US" sz="20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CF file </a:t>
            </a:r>
            <a:r>
              <a:rPr lang="en-US" sz="2000" b="1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records only those differences</a:t>
            </a:r>
            <a:endParaRPr sz="20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DB70D-38D1-CD3D-235A-009AC599B8E1}"/>
              </a:ext>
            </a:extLst>
          </p:cNvPr>
          <p:cNvSpPr txBox="1"/>
          <p:nvPr/>
        </p:nvSpPr>
        <p:spPr>
          <a:xfrm>
            <a:off x="69388" y="1095852"/>
            <a:ext cx="4502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Variant </a:t>
            </a:r>
            <a:r>
              <a:rPr lang="en-US" sz="2400" i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Call </a:t>
            </a:r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Format (VCF) </a:t>
            </a:r>
            <a:r>
              <a:rPr lang="en-US" sz="24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file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733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Disclaimer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198601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754563" y="895108"/>
            <a:ext cx="694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Genome Pods project is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project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754565" y="1601524"/>
            <a:ext cx="51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It aims to develop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proof-of-concept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4B22-1F3B-0630-4DE5-40F302C350F8}"/>
              </a:ext>
            </a:extLst>
          </p:cNvPr>
          <p:cNvSpPr txBox="1"/>
          <p:nvPr/>
        </p:nvSpPr>
        <p:spPr>
          <a:xfrm>
            <a:off x="1084446" y="2629434"/>
            <a:ext cx="6944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storage in Solid Pods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 of genomic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representation in RDF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Data-linking potential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querying potential (within and across pods)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9A2-0188-9604-A3A1-A46DF4FBBE64}"/>
              </a:ext>
            </a:extLst>
          </p:cNvPr>
          <p:cNvSpPr txBox="1"/>
          <p:nvPr/>
        </p:nvSpPr>
        <p:spPr>
          <a:xfrm>
            <a:off x="1084445" y="2037873"/>
            <a:ext cx="546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Framework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and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Web Application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for: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72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 Example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-13031" y="775034"/>
            <a:ext cx="47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patient is hospitalized with DVT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33194" y="2183251"/>
            <a:ext cx="4601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has just received a pharmacogenomic screening 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(produced with the patient’s VCF file)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0" y="1169550"/>
            <a:ext cx="46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(DVT usually merits the perscription of Warfarin)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88475-A9ED-164F-2D84-75AC5EC17DCD}"/>
              </a:ext>
            </a:extLst>
          </p:cNvPr>
          <p:cNvSpPr txBox="1"/>
          <p:nvPr/>
        </p:nvSpPr>
        <p:spPr>
          <a:xfrm>
            <a:off x="33194" y="3912393"/>
            <a:ext cx="496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uploads the test results to the patient’s genome pod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84856-F2E0-CEA3-7A30-48DE6A325460}"/>
              </a:ext>
            </a:extLst>
          </p:cNvPr>
          <p:cNvSpPr txBox="1"/>
          <p:nvPr/>
        </p:nvSpPr>
        <p:spPr>
          <a:xfrm>
            <a:off x="4998037" y="985156"/>
            <a:ext cx="4075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makes the test results visible to the patient’s primary care physician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(out of network)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0EED7-ECBF-DBEA-5A92-DBF10B77414C}"/>
              </a:ext>
            </a:extLst>
          </p:cNvPr>
          <p:cNvSpPr txBox="1"/>
          <p:nvPr/>
        </p:nvSpPr>
        <p:spPr>
          <a:xfrm>
            <a:off x="4823341" y="3047822"/>
            <a:ext cx="4320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queries his other patients for the same genotype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(for additional dosing precedent)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6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 Workflow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3257816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5C0451-0D1B-DFEA-5CB1-6F0AE2A0742A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CF1C14-9538-C1BD-55C7-D0FB196FEC2A}"/>
              </a:ext>
            </a:extLst>
          </p:cNvPr>
          <p:cNvGrpSpPr/>
          <p:nvPr/>
        </p:nvGrpSpPr>
        <p:grpSpPr>
          <a:xfrm>
            <a:off x="0" y="943092"/>
            <a:ext cx="1908954" cy="1133358"/>
            <a:chOff x="0" y="943092"/>
            <a:chExt cx="1908954" cy="1133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2FD896-7833-931E-E209-7E19F5B7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429" y="943092"/>
              <a:ext cx="730096" cy="7300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9B5ED1-F909-1BE8-1C34-7AA2AFC058E3}"/>
                </a:ext>
              </a:extLst>
            </p:cNvPr>
            <p:cNvSpPr txBox="1"/>
            <p:nvPr/>
          </p:nvSpPr>
          <p:spPr>
            <a:xfrm>
              <a:off x="0" y="1676340"/>
              <a:ext cx="19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Provider Login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303EE-43FA-2219-A787-76F7BE8748CA}"/>
              </a:ext>
            </a:extLst>
          </p:cNvPr>
          <p:cNvCxnSpPr>
            <a:cxnSpLocks/>
          </p:cNvCxnSpPr>
          <p:nvPr/>
        </p:nvCxnSpPr>
        <p:spPr>
          <a:xfrm>
            <a:off x="1826409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BA3EF-CF34-D8EF-72C8-E889F97B4E09}"/>
              </a:ext>
            </a:extLst>
          </p:cNvPr>
          <p:cNvCxnSpPr>
            <a:cxnSpLocks/>
          </p:cNvCxnSpPr>
          <p:nvPr/>
        </p:nvCxnSpPr>
        <p:spPr>
          <a:xfrm>
            <a:off x="4762500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65D524-E858-D32E-A84C-37EAB0886D82}"/>
              </a:ext>
            </a:extLst>
          </p:cNvPr>
          <p:cNvGrpSpPr/>
          <p:nvPr/>
        </p:nvGrpSpPr>
        <p:grpSpPr>
          <a:xfrm>
            <a:off x="5907567" y="3373265"/>
            <a:ext cx="2154406" cy="475824"/>
            <a:chOff x="5352007" y="3517365"/>
            <a:chExt cx="2154406" cy="4758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605091-482D-90BA-6B70-048AAABF438B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EFBB5B-13BB-10B2-D4B8-E0E31C1D0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007" y="3977361"/>
              <a:ext cx="215440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1EA92A-D29E-23BC-2358-2B2F05DEAF55}"/>
              </a:ext>
            </a:extLst>
          </p:cNvPr>
          <p:cNvCxnSpPr>
            <a:cxnSpLocks/>
          </p:cNvCxnSpPr>
          <p:nvPr/>
        </p:nvCxnSpPr>
        <p:spPr>
          <a:xfrm flipH="1">
            <a:off x="2220109" y="3836197"/>
            <a:ext cx="776459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6C9E5-544A-BF41-DAAE-5E3B4014FA14}"/>
              </a:ext>
            </a:extLst>
          </p:cNvPr>
          <p:cNvGrpSpPr/>
          <p:nvPr/>
        </p:nvGrpSpPr>
        <p:grpSpPr>
          <a:xfrm>
            <a:off x="-140368" y="3318744"/>
            <a:ext cx="2558724" cy="1271558"/>
            <a:chOff x="-140368" y="3318744"/>
            <a:chExt cx="2558724" cy="12715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C11BD9-B0B5-BCAA-600D-771973623C0B}"/>
                </a:ext>
              </a:extLst>
            </p:cNvPr>
            <p:cNvSpPr txBox="1"/>
            <p:nvPr/>
          </p:nvSpPr>
          <p:spPr>
            <a:xfrm>
              <a:off x="-140368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Query for other patient test results</a:t>
              </a:r>
            </a:p>
          </p:txBody>
        </p:sp>
        <p:pic>
          <p:nvPicPr>
            <p:cNvPr id="28" name="Graphic 27" descr="Magnifying glass with solid fill">
              <a:extLst>
                <a:ext uri="{FF2B5EF4-FFF2-40B4-BE49-F238E27FC236}">
                  <a16:creationId xmlns:a16="http://schemas.microsoft.com/office/drawing/2014/main" id="{5140D801-27C2-A931-9397-E9EF9636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12" y="3318744"/>
              <a:ext cx="566165" cy="56616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7B786B-FF39-3427-3C5C-35852D5B9C23}"/>
              </a:ext>
            </a:extLst>
          </p:cNvPr>
          <p:cNvGrpSpPr/>
          <p:nvPr/>
        </p:nvGrpSpPr>
        <p:grpSpPr>
          <a:xfrm>
            <a:off x="3187010" y="3245804"/>
            <a:ext cx="2558724" cy="1344498"/>
            <a:chOff x="3187010" y="3245804"/>
            <a:chExt cx="2558724" cy="13444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20A79-AAF1-53F0-48C0-B1BDE845AC26}"/>
                </a:ext>
              </a:extLst>
            </p:cNvPr>
            <p:cNvSpPr txBox="1"/>
            <p:nvPr/>
          </p:nvSpPr>
          <p:spPr>
            <a:xfrm>
              <a:off x="3187010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Give read permission to another provider</a:t>
              </a:r>
            </a:p>
          </p:txBody>
        </p:sp>
        <p:pic>
          <p:nvPicPr>
            <p:cNvPr id="29" name="Graphic 28" descr="Lock with solid fill">
              <a:extLst>
                <a:ext uri="{FF2B5EF4-FFF2-40B4-BE49-F238E27FC236}">
                  <a16:creationId xmlns:a16="http://schemas.microsoft.com/office/drawing/2014/main" id="{1842F9D4-7241-6F1B-784E-A2034DFC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6819" y="3245804"/>
              <a:ext cx="639105" cy="63910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29786E-791C-906F-97D3-2928D7563886}"/>
              </a:ext>
            </a:extLst>
          </p:cNvPr>
          <p:cNvGrpSpPr/>
          <p:nvPr/>
        </p:nvGrpSpPr>
        <p:grpSpPr>
          <a:xfrm>
            <a:off x="6383893" y="2454615"/>
            <a:ext cx="2567600" cy="707886"/>
            <a:chOff x="6383893" y="2454615"/>
            <a:chExt cx="2567600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725D7-A311-3E86-8C13-5120BD7AD715}"/>
                </a:ext>
              </a:extLst>
            </p:cNvPr>
            <p:cNvSpPr txBox="1"/>
            <p:nvPr/>
          </p:nvSpPr>
          <p:spPr>
            <a:xfrm>
              <a:off x="6923758" y="2454615"/>
              <a:ext cx="2027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Add test result to Patient pod</a:t>
              </a:r>
            </a:p>
          </p:txBody>
        </p:sp>
        <p:pic>
          <p:nvPicPr>
            <p:cNvPr id="31" name="Graphic 30" descr="Upload with solid fill">
              <a:extLst>
                <a:ext uri="{FF2B5EF4-FFF2-40B4-BE49-F238E27FC236}">
                  <a16:creationId xmlns:a16="http://schemas.microsoft.com/office/drawing/2014/main" id="{BF9428FD-2045-7FC9-C540-08691A85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83893" y="2523041"/>
              <a:ext cx="584775" cy="58477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780DBD-14F0-257C-15A1-C885F9A559CB}"/>
              </a:ext>
            </a:extLst>
          </p:cNvPr>
          <p:cNvGrpSpPr/>
          <p:nvPr/>
        </p:nvGrpSpPr>
        <p:grpSpPr>
          <a:xfrm rot="16200000">
            <a:off x="7481805" y="1487951"/>
            <a:ext cx="672912" cy="475824"/>
            <a:chOff x="6833502" y="3517365"/>
            <a:chExt cx="672912" cy="47582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386723-033D-4CFD-C95C-CA70E21E4BED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A650BC-E8D2-448B-2550-C280D32D8A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9957" y="3640905"/>
              <a:ext cx="1" cy="672912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7F92AF-20DF-C5CC-194C-67815F858B2B}"/>
              </a:ext>
            </a:extLst>
          </p:cNvPr>
          <p:cNvGrpSpPr/>
          <p:nvPr/>
        </p:nvGrpSpPr>
        <p:grpSpPr>
          <a:xfrm>
            <a:off x="2748739" y="793257"/>
            <a:ext cx="1908954" cy="1515626"/>
            <a:chOff x="2748739" y="793257"/>
            <a:chExt cx="1908954" cy="15156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3991C-9FAA-4436-4181-8705A15A550D}"/>
                </a:ext>
              </a:extLst>
            </p:cNvPr>
            <p:cNvSpPr txBox="1"/>
            <p:nvPr/>
          </p:nvSpPr>
          <p:spPr>
            <a:xfrm>
              <a:off x="2748739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App Landing Page</a:t>
              </a:r>
            </a:p>
          </p:txBody>
        </p:sp>
        <p:pic>
          <p:nvPicPr>
            <p:cNvPr id="43" name="Picture 42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D6D4285B-AB76-8BED-FD42-15639992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3426" t="9010" r="-6398" b="18968"/>
            <a:stretch/>
          </p:blipFill>
          <p:spPr>
            <a:xfrm>
              <a:off x="3216897" y="793257"/>
              <a:ext cx="972637" cy="8190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8C3EF-FC74-9B06-7EBC-2D9A2C30E553}"/>
              </a:ext>
            </a:extLst>
          </p:cNvPr>
          <p:cNvGrpSpPr/>
          <p:nvPr/>
        </p:nvGrpSpPr>
        <p:grpSpPr>
          <a:xfrm>
            <a:off x="5706343" y="883679"/>
            <a:ext cx="1908954" cy="1425204"/>
            <a:chOff x="5706343" y="883679"/>
            <a:chExt cx="1908954" cy="14252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BE9B-E7FD-7A0F-74F1-9C2E370685BF}"/>
                </a:ext>
              </a:extLst>
            </p:cNvPr>
            <p:cNvSpPr txBox="1"/>
            <p:nvPr/>
          </p:nvSpPr>
          <p:spPr>
            <a:xfrm>
              <a:off x="5706343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View Patient Data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F6EECB2-156F-6830-1D20-AEF7EF1F4877}"/>
                </a:ext>
              </a:extLst>
            </p:cNvPr>
            <p:cNvGrpSpPr/>
            <p:nvPr/>
          </p:nvGrpSpPr>
          <p:grpSpPr>
            <a:xfrm>
              <a:off x="6353549" y="883679"/>
              <a:ext cx="693324" cy="728669"/>
              <a:chOff x="3608220" y="2054449"/>
              <a:chExt cx="947738" cy="991445"/>
            </a:xfrm>
          </p:grpSpPr>
          <p:pic>
            <p:nvPicPr>
              <p:cNvPr id="45" name="Graphic 44" descr="Database outline">
                <a:extLst>
                  <a:ext uri="{FF2B5EF4-FFF2-40B4-BE49-F238E27FC236}">
                    <a16:creationId xmlns:a16="http://schemas.microsoft.com/office/drawing/2014/main" id="{CC7C1EEE-D6F7-2081-FFB5-FFEACC85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383D3EA2-9913-CFFE-1ABD-9D4241A30E3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74B8EF4-49FE-D697-458C-6165DEDD706F}"/>
                  </a:ext>
                </a:extLst>
              </p:cNvPr>
              <p:cNvGrpSpPr/>
              <p:nvPr/>
            </p:nvGrpSpPr>
            <p:grpSpPr>
              <a:xfrm>
                <a:off x="4049378" y="2054449"/>
                <a:ext cx="506580" cy="444052"/>
                <a:chOff x="4722996" y="2176725"/>
                <a:chExt cx="506580" cy="444052"/>
              </a:xfrm>
            </p:grpSpPr>
            <p:pic>
              <p:nvPicPr>
                <p:cNvPr id="48" name="Graphic 47" descr="Lock with solid fill">
                  <a:extLst>
                    <a:ext uri="{FF2B5EF4-FFF2-40B4-BE49-F238E27FC236}">
                      <a16:creationId xmlns:a16="http://schemas.microsoft.com/office/drawing/2014/main" id="{E59A88CC-D60A-BDF0-EAD2-43ABC24C4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996" y="2176725"/>
                  <a:ext cx="506580" cy="444052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53B21C-67DC-89C0-E9E3-8ACE257EE97D}"/>
                    </a:ext>
                  </a:extLst>
                </p:cNvPr>
                <p:cNvSpPr/>
                <p:nvPr/>
              </p:nvSpPr>
              <p:spPr>
                <a:xfrm>
                  <a:off x="4884821" y="2438400"/>
                  <a:ext cx="176463" cy="96253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81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Implementation Specifics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44805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17132-6130-8A75-000D-7FC0D1612880}"/>
              </a:ext>
            </a:extLst>
          </p:cNvPr>
          <p:cNvGrpSpPr/>
          <p:nvPr/>
        </p:nvGrpSpPr>
        <p:grpSpPr>
          <a:xfrm>
            <a:off x="42001" y="956540"/>
            <a:ext cx="9101999" cy="483751"/>
            <a:chOff x="42001" y="956540"/>
            <a:chExt cx="9101999" cy="483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F411D-34BF-00EB-3250-6FDA6DD1F777}"/>
                </a:ext>
              </a:extLst>
            </p:cNvPr>
            <p:cNvSpPr txBox="1"/>
            <p:nvPr/>
          </p:nvSpPr>
          <p:spPr>
            <a:xfrm>
              <a:off x="42001" y="956540"/>
              <a:ext cx="2815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Solid pod instances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7D8DD-F39E-BC28-CB09-922FA7ED45EB}"/>
                </a:ext>
              </a:extLst>
            </p:cNvPr>
            <p:cNvSpPr txBox="1"/>
            <p:nvPr/>
          </p:nvSpPr>
          <p:spPr>
            <a:xfrm>
              <a:off x="5608476" y="978626"/>
              <a:ext cx="3535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Community Solid Server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3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C1D8A-7389-C258-693C-B420B573AF78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>
              <a:off x="2857500" y="1187373"/>
              <a:ext cx="2750976" cy="22086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4AD05-06EF-5708-48CF-72CDA569B6B9}"/>
              </a:ext>
            </a:extLst>
          </p:cNvPr>
          <p:cNvGrpSpPr/>
          <p:nvPr/>
        </p:nvGrpSpPr>
        <p:grpSpPr>
          <a:xfrm>
            <a:off x="42001" y="1665901"/>
            <a:ext cx="9101999" cy="461666"/>
            <a:chOff x="42001" y="1666661"/>
            <a:chExt cx="9101999" cy="4616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D870D-15F8-A06D-64E0-66907E7733AD}"/>
                </a:ext>
              </a:extLst>
            </p:cNvPr>
            <p:cNvSpPr txBox="1"/>
            <p:nvPr/>
          </p:nvSpPr>
          <p:spPr>
            <a:xfrm>
              <a:off x="42001" y="1666662"/>
              <a:ext cx="212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BF31D-8E79-FA80-3351-9CDB08B0825B}"/>
                </a:ext>
              </a:extLst>
            </p:cNvPr>
            <p:cNvSpPr txBox="1"/>
            <p:nvPr/>
          </p:nvSpPr>
          <p:spPr>
            <a:xfrm>
              <a:off x="5168900" y="1666661"/>
              <a:ext cx="397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Publicly available </a:t>
              </a:r>
              <a:r>
                <a:rPr lang="en" sz="2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</a:t>
              </a:r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data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D5B35C-2A0B-15BA-E99F-6D25ADF1B7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71701" y="1897494"/>
              <a:ext cx="299719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24EEEC-62FD-574C-BE94-DE6D6D8D902B}"/>
              </a:ext>
            </a:extLst>
          </p:cNvPr>
          <p:cNvGrpSpPr/>
          <p:nvPr/>
        </p:nvGrpSpPr>
        <p:grpSpPr>
          <a:xfrm>
            <a:off x="42001" y="2300010"/>
            <a:ext cx="9101999" cy="461666"/>
            <a:chOff x="42001" y="2337876"/>
            <a:chExt cx="9101999" cy="4616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37361-B755-45D8-1E68-DD02EC6D4B10}"/>
                </a:ext>
              </a:extLst>
            </p:cNvPr>
            <p:cNvSpPr txBox="1"/>
            <p:nvPr/>
          </p:nvSpPr>
          <p:spPr>
            <a:xfrm>
              <a:off x="42001" y="2337876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RDF Conversion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F23DD-049D-5515-6E23-1DD533078A62}"/>
                </a:ext>
              </a:extLst>
            </p:cNvPr>
            <p:cNvSpPr txBox="1"/>
            <p:nvPr/>
          </p:nvSpPr>
          <p:spPr>
            <a:xfrm>
              <a:off x="4178300" y="2337877"/>
              <a:ext cx="496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Aim to use SPHN RDF vocabulary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5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B763C-6218-9E11-3701-D49CEB87FAD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9761" y="2568709"/>
              <a:ext cx="173853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FDB53-96DF-95DB-9A6D-CEB0114C73CA}"/>
              </a:ext>
            </a:extLst>
          </p:cNvPr>
          <p:cNvGrpSpPr/>
          <p:nvPr/>
        </p:nvGrpSpPr>
        <p:grpSpPr>
          <a:xfrm>
            <a:off x="38275" y="3040452"/>
            <a:ext cx="9094942" cy="830997"/>
            <a:chOff x="38275" y="3047999"/>
            <a:chExt cx="9094942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4BC3-5B9E-0B97-BB2F-F3F9F5A555D5}"/>
                </a:ext>
              </a:extLst>
            </p:cNvPr>
            <p:cNvSpPr txBox="1"/>
            <p:nvPr/>
          </p:nvSpPr>
          <p:spPr>
            <a:xfrm>
              <a:off x="38275" y="3047999"/>
              <a:ext cx="1902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Data-linking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F7C3C1-352B-A67E-C8A1-30F17A3CCF8E}"/>
                </a:ext>
              </a:extLst>
            </p:cNvPr>
            <p:cNvSpPr txBox="1"/>
            <p:nvPr/>
          </p:nvSpPr>
          <p:spPr>
            <a:xfrm>
              <a:off x="4762500" y="3047999"/>
              <a:ext cx="4370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Actively exploring ontologies / methodologies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9B173-FE86-5EA1-1AF7-190100FD555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940735" y="3278832"/>
              <a:ext cx="2768600" cy="16007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9F577-C395-0580-D36B-9F39B8D95CEF}"/>
              </a:ext>
            </a:extLst>
          </p:cNvPr>
          <p:cNvGrpSpPr/>
          <p:nvPr/>
        </p:nvGrpSpPr>
        <p:grpSpPr>
          <a:xfrm>
            <a:off x="38275" y="4097060"/>
            <a:ext cx="9112886" cy="461665"/>
            <a:chOff x="38275" y="4097060"/>
            <a:chExt cx="911288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52C9-51A0-A018-BA4C-E2FE8536D42F}"/>
                </a:ext>
              </a:extLst>
            </p:cNvPr>
            <p:cNvSpPr txBox="1"/>
            <p:nvPr/>
          </p:nvSpPr>
          <p:spPr>
            <a:xfrm>
              <a:off x="38275" y="4097060"/>
              <a:ext cx="225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Querying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FFF55-E026-E2FD-DB71-B2629F447C5D}"/>
                </a:ext>
              </a:extLst>
            </p:cNvPr>
            <p:cNvSpPr txBox="1"/>
            <p:nvPr/>
          </p:nvSpPr>
          <p:spPr>
            <a:xfrm>
              <a:off x="4921101" y="4097060"/>
              <a:ext cx="423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Custom instance of Comunica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6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A13BC8-2455-80AC-520B-AC0C15B1D9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803" y="4327893"/>
              <a:ext cx="262476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HN - Swiss Personalized Health Network (SPHN)">
            <a:extLst>
              <a:ext uri="{FF2B5EF4-FFF2-40B4-BE49-F238E27FC236}">
                <a16:creationId xmlns:a16="http://schemas.microsoft.com/office/drawing/2014/main" id="{440720BA-E7FF-53DF-0258-BB1A17AB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84" y="223947"/>
            <a:ext cx="625449" cy="48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 – A knowledge graph querying framework">
            <a:extLst>
              <a:ext uri="{FF2B5EF4-FFF2-40B4-BE49-F238E27FC236}">
                <a16:creationId xmlns:a16="http://schemas.microsoft.com/office/drawing/2014/main" id="{3A09DF69-9633-0A8E-CE23-9EA1DB9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34" y="115132"/>
            <a:ext cx="756726" cy="7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A28E2-E86D-F687-FB4B-3DBEEF74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70610"/>
            <a:ext cx="868883" cy="7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Figma example for workflow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505206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093E01-E2A9-99B4-BD43-6617C1420E92}"/>
              </a:ext>
            </a:extLst>
          </p:cNvPr>
          <p:cNvSpPr txBox="1"/>
          <p:nvPr/>
        </p:nvSpPr>
        <p:spPr>
          <a:xfrm>
            <a:off x="200297" y="1038605"/>
            <a:ext cx="12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  <a:hlinkClick r:id="rId3"/>
              </a:rPr>
              <a:t>Open Here</a:t>
            </a:r>
            <a:endParaRPr lang="en-US" sz="18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6776F-9227-9654-0088-DDB380667FB7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3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Future Directions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4E36B-EB8E-2092-A81E-C9B682D804AF}"/>
              </a:ext>
            </a:extLst>
          </p:cNvPr>
          <p:cNvSpPr txBox="1"/>
          <p:nvPr/>
        </p:nvSpPr>
        <p:spPr>
          <a:xfrm>
            <a:off x="91439" y="880697"/>
            <a:ext cx="46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Basic Functionalities: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E79B6-7EC0-0694-9F8E-1D29F824525F}"/>
              </a:ext>
            </a:extLst>
          </p:cNvPr>
          <p:cNvSpPr txBox="1"/>
          <p:nvPr/>
        </p:nvSpPr>
        <p:spPr>
          <a:xfrm>
            <a:off x="91439" y="3006360"/>
            <a:ext cx="46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Experimental research: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E7C4225-BA9A-93CD-BB84-F1D0655F735D}"/>
              </a:ext>
            </a:extLst>
          </p:cNvPr>
          <p:cNvGrpSpPr/>
          <p:nvPr/>
        </p:nvGrpSpPr>
        <p:grpSpPr>
          <a:xfrm>
            <a:off x="441262" y="3462817"/>
            <a:ext cx="5513382" cy="461665"/>
            <a:chOff x="441262" y="3462817"/>
            <a:chExt cx="551338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77ABFE-CE94-F297-41AF-11D7ED6937C4}"/>
                </a:ext>
              </a:extLst>
            </p:cNvPr>
            <p:cNvSpPr txBox="1"/>
            <p:nvPr/>
          </p:nvSpPr>
          <p:spPr>
            <a:xfrm>
              <a:off x="861992" y="3462817"/>
              <a:ext cx="509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Represent genomic data as RDF?</a:t>
              </a:r>
              <a:endPara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1DB669D-E954-FFD3-FB35-3F25FBEEB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62" y="3562820"/>
              <a:ext cx="246374" cy="26623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FF72E4-019E-622B-6BF1-D5EBCD64094E}"/>
              </a:ext>
            </a:extLst>
          </p:cNvPr>
          <p:cNvGrpSpPr/>
          <p:nvPr/>
        </p:nvGrpSpPr>
        <p:grpSpPr>
          <a:xfrm>
            <a:off x="410978" y="3911517"/>
            <a:ext cx="5551136" cy="461665"/>
            <a:chOff x="410978" y="3911517"/>
            <a:chExt cx="5551136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23C45-F5C4-0A42-F8A5-EAED3D56C9BF}"/>
                </a:ext>
              </a:extLst>
            </p:cNvPr>
            <p:cNvSpPr txBox="1"/>
            <p:nvPr/>
          </p:nvSpPr>
          <p:spPr>
            <a:xfrm>
              <a:off x="869462" y="3911517"/>
              <a:ext cx="509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Linking genomic and health data?</a:t>
              </a:r>
              <a:endPara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026" name="Picture 2" descr="Linked Data Icons - Free SVG &amp; PNG Linked Data Images - Noun ...">
              <a:extLst>
                <a:ext uri="{FF2B5EF4-FFF2-40B4-BE49-F238E27FC236}">
                  <a16:creationId xmlns:a16="http://schemas.microsoft.com/office/drawing/2014/main" id="{DF8D9D86-76E1-F6F9-0066-931D8EF7A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78" y="3963156"/>
              <a:ext cx="341779" cy="34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CAE656-AF0D-0E28-CC59-A6BBF17EC67C}"/>
              </a:ext>
            </a:extLst>
          </p:cNvPr>
          <p:cNvGrpSpPr/>
          <p:nvPr/>
        </p:nvGrpSpPr>
        <p:grpSpPr>
          <a:xfrm>
            <a:off x="426648" y="4360217"/>
            <a:ext cx="4961498" cy="502543"/>
            <a:chOff x="426648" y="4360217"/>
            <a:chExt cx="4961498" cy="502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D88475-A9ED-164F-2D84-75AC5EC17DCD}"/>
                </a:ext>
              </a:extLst>
            </p:cNvPr>
            <p:cNvSpPr txBox="1"/>
            <p:nvPr/>
          </p:nvSpPr>
          <p:spPr>
            <a:xfrm>
              <a:off x="869235" y="4360217"/>
              <a:ext cx="4518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Single and Many pod Querying?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D775BC-796B-38B3-5DE3-32724E25D57F}"/>
                </a:ext>
              </a:extLst>
            </p:cNvPr>
            <p:cNvGrpSpPr/>
            <p:nvPr/>
          </p:nvGrpSpPr>
          <p:grpSpPr>
            <a:xfrm>
              <a:off x="426648" y="4439041"/>
              <a:ext cx="412484" cy="423719"/>
              <a:chOff x="470961" y="4519726"/>
              <a:chExt cx="412484" cy="423719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4460E8A9-C8BF-DD56-B4CF-607F95141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961" y="4519726"/>
                <a:ext cx="281796" cy="281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Graphic 12" descr="Magnifying glass with solid fill">
                <a:extLst>
                  <a:ext uri="{FF2B5EF4-FFF2-40B4-BE49-F238E27FC236}">
                    <a16:creationId xmlns:a16="http://schemas.microsoft.com/office/drawing/2014/main" id="{CBB08219-D648-A68C-B806-C090D72AA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1867" y="4641867"/>
                <a:ext cx="301578" cy="301578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698FEF-E9EF-B6A4-2240-4C4182C78246}"/>
              </a:ext>
            </a:extLst>
          </p:cNvPr>
          <p:cNvGrpSpPr/>
          <p:nvPr/>
        </p:nvGrpSpPr>
        <p:grpSpPr>
          <a:xfrm>
            <a:off x="410978" y="1306555"/>
            <a:ext cx="6832674" cy="508469"/>
            <a:chOff x="410978" y="1306555"/>
            <a:chExt cx="6832674" cy="5084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AEDAB-689D-BFBB-D3DE-63E9F832421B}"/>
                </a:ext>
              </a:extLst>
            </p:cNvPr>
            <p:cNvSpPr txBox="1"/>
            <p:nvPr/>
          </p:nvSpPr>
          <p:spPr>
            <a:xfrm>
              <a:off x="861992" y="1353359"/>
              <a:ext cx="6381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storage in citizen-centric pods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C22ED2-31E4-9E3A-30EE-1671B15B769E}"/>
                </a:ext>
              </a:extLst>
            </p:cNvPr>
            <p:cNvGrpSpPr/>
            <p:nvPr/>
          </p:nvGrpSpPr>
          <p:grpSpPr>
            <a:xfrm>
              <a:off x="410978" y="1306555"/>
              <a:ext cx="427662" cy="422417"/>
              <a:chOff x="3426066" y="613997"/>
              <a:chExt cx="2285865" cy="2257829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77AE232-B05B-07C1-694E-B14545EA8C82}"/>
                  </a:ext>
                </a:extLst>
              </p:cNvPr>
              <p:cNvSpPr/>
              <p:nvPr/>
            </p:nvSpPr>
            <p:spPr>
              <a:xfrm>
                <a:off x="3426066" y="1352599"/>
                <a:ext cx="1826476" cy="1519227"/>
              </a:xfrm>
              <a:prstGeom prst="hexagon">
                <a:avLst/>
              </a:prstGeom>
              <a:noFill/>
              <a:ln w="1905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F8D72C-DA4B-9C52-2A17-9AB466542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3706" y="613997"/>
                <a:ext cx="1358225" cy="1242467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2B8A9BD-7731-F762-C9C8-294F0E735BA0}"/>
                  </a:ext>
                </a:extLst>
              </p:cNvPr>
              <p:cNvGrpSpPr/>
              <p:nvPr/>
            </p:nvGrpSpPr>
            <p:grpSpPr>
              <a:xfrm>
                <a:off x="3798077" y="1550830"/>
                <a:ext cx="1111248" cy="1111251"/>
                <a:chOff x="3627322" y="2160039"/>
                <a:chExt cx="914398" cy="914401"/>
              </a:xfrm>
            </p:grpSpPr>
            <p:pic>
              <p:nvPicPr>
                <p:cNvPr id="21" name="Graphic 20" descr="Database outline">
                  <a:extLst>
                    <a:ext uri="{FF2B5EF4-FFF2-40B4-BE49-F238E27FC236}">
                      <a16:creationId xmlns:a16="http://schemas.microsoft.com/office/drawing/2014/main" id="{01E24F9E-38EF-36D5-E4F3-5F1A1304E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322" y="2160039"/>
                  <a:ext cx="914398" cy="914401"/>
                </a:xfrm>
                <a:prstGeom prst="rect">
                  <a:avLst/>
                </a:prstGeom>
              </p:spPr>
            </p:pic>
            <p:pic>
              <p:nvPicPr>
                <p:cNvPr id="22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376D2E6F-1F92-06D9-0F4E-9E1D93F2A08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rot="2696133">
                  <a:off x="3795188" y="2405212"/>
                  <a:ext cx="578653" cy="424047"/>
                </a:xfrm>
                <a:prstGeom prst="rect">
                  <a:avLst/>
                </a:prstGeom>
                <a:noFill/>
                <a:ln w="19050">
                  <a:noFill/>
                  <a:prstDash val="dash"/>
                </a:ln>
              </p:spPr>
            </p:pic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4399F2-81DC-8432-01CE-749C5A5A1B85}"/>
              </a:ext>
            </a:extLst>
          </p:cNvPr>
          <p:cNvGrpSpPr/>
          <p:nvPr/>
        </p:nvGrpSpPr>
        <p:grpSpPr>
          <a:xfrm>
            <a:off x="380565" y="1810178"/>
            <a:ext cx="4256267" cy="461665"/>
            <a:chOff x="380565" y="1810178"/>
            <a:chExt cx="4256267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CA4B6-2D2D-833D-501E-72F21DC83015}"/>
                </a:ext>
              </a:extLst>
            </p:cNvPr>
            <p:cNvSpPr txBox="1"/>
            <p:nvPr/>
          </p:nvSpPr>
          <p:spPr>
            <a:xfrm>
              <a:off x="861992" y="1810178"/>
              <a:ext cx="3774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privacy management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BB6CB0-28A9-7D35-34A2-61E43ECD5F1C}"/>
                </a:ext>
              </a:extLst>
            </p:cNvPr>
            <p:cNvGrpSpPr/>
            <p:nvPr/>
          </p:nvGrpSpPr>
          <p:grpSpPr>
            <a:xfrm>
              <a:off x="380565" y="1841848"/>
              <a:ext cx="394536" cy="345838"/>
              <a:chOff x="403305" y="1873031"/>
              <a:chExt cx="394536" cy="345838"/>
            </a:xfrm>
          </p:grpSpPr>
          <p:pic>
            <p:nvPicPr>
              <p:cNvPr id="23" name="Graphic 22" descr="Lock with solid fill">
                <a:extLst>
                  <a:ext uri="{FF2B5EF4-FFF2-40B4-BE49-F238E27FC236}">
                    <a16:creationId xmlns:a16="http://schemas.microsoft.com/office/drawing/2014/main" id="{6805CE98-C99D-40DD-ECB2-B5EDE5026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3305" y="1873031"/>
                <a:ext cx="394536" cy="345838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AF8D45-AFB1-129B-A413-3E85CDF00ABF}"/>
                  </a:ext>
                </a:extLst>
              </p:cNvPr>
              <p:cNvSpPr/>
              <p:nvPr/>
            </p:nvSpPr>
            <p:spPr>
              <a:xfrm>
                <a:off x="533060" y="2071429"/>
                <a:ext cx="137433" cy="7496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49E25B-96E3-C575-2FB3-E3774EDB4EE8}"/>
              </a:ext>
            </a:extLst>
          </p:cNvPr>
          <p:cNvGrpSpPr/>
          <p:nvPr/>
        </p:nvGrpSpPr>
        <p:grpSpPr>
          <a:xfrm>
            <a:off x="407861" y="2266996"/>
            <a:ext cx="4085537" cy="461665"/>
            <a:chOff x="407861" y="2266996"/>
            <a:chExt cx="4085537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76DC7C-B421-2ACA-7120-FECC0A97DEE1}"/>
                </a:ext>
              </a:extLst>
            </p:cNvPr>
            <p:cNvSpPr txBox="1"/>
            <p:nvPr/>
          </p:nvSpPr>
          <p:spPr>
            <a:xfrm>
              <a:off x="861992" y="2266996"/>
              <a:ext cx="363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Sharing via the web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6" name="Graphic 25" descr="Share with solid fill">
              <a:extLst>
                <a:ext uri="{FF2B5EF4-FFF2-40B4-BE49-F238E27FC236}">
                  <a16:creationId xmlns:a16="http://schemas.microsoft.com/office/drawing/2014/main" id="{ABA2B621-2EF1-F897-74E9-36B58E5E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861" y="2300561"/>
              <a:ext cx="394536" cy="394536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90D4262-845C-74CA-EBA2-90B60945D8D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9382" b="17851"/>
          <a:stretch/>
        </p:blipFill>
        <p:spPr>
          <a:xfrm>
            <a:off x="7091351" y="0"/>
            <a:ext cx="1994332" cy="1865330"/>
          </a:xfrm>
          <a:prstGeom prst="rect">
            <a:avLst/>
          </a:prstGeom>
        </p:spPr>
      </p:pic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C064524E-0467-95FC-436F-3477E833DC2B}"/>
              </a:ext>
            </a:extLst>
          </p:cNvPr>
          <p:cNvSpPr/>
          <p:nvPr/>
        </p:nvSpPr>
        <p:spPr>
          <a:xfrm>
            <a:off x="6333862" y="2194801"/>
            <a:ext cx="1994332" cy="1981677"/>
          </a:xfrm>
          <a:prstGeom prst="bentUpArrow">
            <a:avLst>
              <a:gd name="adj1" fmla="val 4321"/>
              <a:gd name="adj2" fmla="val 8837"/>
              <a:gd name="adj3" fmla="val 15935"/>
            </a:avLst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Star with solid fill">
            <a:extLst>
              <a:ext uri="{FF2B5EF4-FFF2-40B4-BE49-F238E27FC236}">
                <a16:creationId xmlns:a16="http://schemas.microsoft.com/office/drawing/2014/main" id="{B88F3C6A-7FDD-B2B6-98E6-8E439CF94D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6679" y="3446847"/>
            <a:ext cx="464670" cy="4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Thank you for listening!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4097383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093E01-E2A9-99B4-BD43-6617C1420E92}"/>
              </a:ext>
            </a:extLst>
          </p:cNvPr>
          <p:cNvSpPr txBox="1"/>
          <p:nvPr/>
        </p:nvSpPr>
        <p:spPr>
          <a:xfrm>
            <a:off x="3076174" y="2171640"/>
            <a:ext cx="29916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6776F-9227-9654-0088-DDB380667FB7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pic>
        <p:nvPicPr>
          <p:cNvPr id="6" name="Picture 5" descr="A black and white penguin with a stethoscope and a magnifying glass&#10;&#10;Description automatically generated">
            <a:extLst>
              <a:ext uri="{FF2B5EF4-FFF2-40B4-BE49-F238E27FC236}">
                <a16:creationId xmlns:a16="http://schemas.microsoft.com/office/drawing/2014/main" id="{498E4E98-B916-ED66-CAC1-B3C80229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4018614"/>
            <a:ext cx="702244" cy="70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EFA06-CBDF-E7A6-1C6E-45593779E249}"/>
              </a:ext>
            </a:extLst>
          </p:cNvPr>
          <p:cNvSpPr txBox="1"/>
          <p:nvPr/>
        </p:nvSpPr>
        <p:spPr>
          <a:xfrm>
            <a:off x="91439" y="4658711"/>
            <a:ext cx="4733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Part of the </a:t>
            </a:r>
            <a:r>
              <a:rPr lang="en-US" sz="1000" i="1" dirty="0" err="1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PErsoNal</a:t>
            </a:r>
            <a:r>
              <a:rPr lang="en-US" sz="1000" i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Genome </a:t>
            </a:r>
            <a:r>
              <a:rPr lang="en-US" sz="1000" i="1" dirty="0" err="1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QUery</a:t>
            </a:r>
            <a:r>
              <a:rPr lang="en-US" sz="1000" i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IN clinical practice (PENGQUIN) </a:t>
            </a:r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Ph.D. Project</a:t>
            </a:r>
            <a:endParaRPr lang="en-US" sz="1000" i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A3147-D353-8073-243E-9F67B61426C9}"/>
              </a:ext>
            </a:extLst>
          </p:cNvPr>
          <p:cNvSpPr txBox="1"/>
          <p:nvPr/>
        </p:nvSpPr>
        <p:spPr>
          <a:xfrm>
            <a:off x="91440" y="4871067"/>
            <a:ext cx="3409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Funding provided by VITO NV (UG_PhD_2303_contract) </a:t>
            </a:r>
            <a:endParaRPr lang="en-US" sz="1000" i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34EF620A-24A5-CDD6-4BA5-AD6046973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471" y="55591"/>
            <a:ext cx="1304529" cy="473591"/>
          </a:xfrm>
          <a:prstGeom prst="rect">
            <a:avLst/>
          </a:prstGeom>
        </p:spPr>
      </p:pic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18FDCDE-D55A-8401-F1D5-F74C6086C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15" y="396889"/>
            <a:ext cx="1349886" cy="1080137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190CD4E2-F1C9-C4E1-8BA4-B886AD21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911" y="1349829"/>
            <a:ext cx="863210" cy="4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186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Sources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93DEE9-93E9-A4FB-22DD-E811561CE1AD}"/>
              </a:ext>
            </a:extLst>
          </p:cNvPr>
          <p:cNvSpPr txBox="1"/>
          <p:nvPr/>
        </p:nvSpPr>
        <p:spPr>
          <a:xfrm>
            <a:off x="0" y="853660"/>
            <a:ext cx="90351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https://www.ultimagenomics.com/publications-and-resources?filter=Literature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https://bio4.us/</a:t>
            </a: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biotrends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human_genome_height.html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Tse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G. et al. Genotype‐guided warfarin dosing vs. conventional dosing strategies: a systematic review and meta‐analysis of randomized controlled trials. 2018. 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4"/>
              </a:rPr>
              <a:t>https://doi.org/10.1111%2Fbcp.13621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Wetterstrand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KA. DNA Sequencing Costs: Data from the NHGRI Genome Sequencing Program (GSP) www.genome.gov/sequencingcostsdata. Accessed 12/04/24.</a:t>
            </a:r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4797F-AEDD-115E-A69F-0FE66564F0AF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5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5"/>
          <p:cNvGrpSpPr/>
          <p:nvPr/>
        </p:nvGrpSpPr>
        <p:grpSpPr>
          <a:xfrm>
            <a:off x="3934571" y="-116576"/>
            <a:ext cx="5299489" cy="5260076"/>
            <a:chOff x="2448075" y="-58274"/>
            <a:chExt cx="5299489" cy="5260076"/>
          </a:xfrm>
        </p:grpSpPr>
        <p:pic>
          <p:nvPicPr>
            <p:cNvPr id="127" name="Google Shape;1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8075" y="264138"/>
              <a:ext cx="5172475" cy="4615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7463" y="-58274"/>
              <a:ext cx="5260101" cy="52600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6675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0" name="Google Shape;13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40700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CC6F3-540E-3ACD-776F-13B3F800FC5B}"/>
              </a:ext>
            </a:extLst>
          </p:cNvPr>
          <p:cNvGrpSpPr/>
          <p:nvPr/>
        </p:nvGrpSpPr>
        <p:grpSpPr>
          <a:xfrm>
            <a:off x="196357" y="-58288"/>
            <a:ext cx="5299489" cy="5260076"/>
            <a:chOff x="1838822" y="-58302"/>
            <a:chExt cx="5299489" cy="5260076"/>
          </a:xfrm>
        </p:grpSpPr>
        <p:grpSp>
          <p:nvGrpSpPr>
            <p:cNvPr id="3" name="Google Shape;126;p25">
              <a:extLst>
                <a:ext uri="{FF2B5EF4-FFF2-40B4-BE49-F238E27FC236}">
                  <a16:creationId xmlns:a16="http://schemas.microsoft.com/office/drawing/2014/main" id="{1923E693-7251-06E4-BC4E-0D93E663E8B3}"/>
                </a:ext>
              </a:extLst>
            </p:cNvPr>
            <p:cNvGrpSpPr/>
            <p:nvPr/>
          </p:nvGrpSpPr>
          <p:grpSpPr>
            <a:xfrm>
              <a:off x="1838822" y="-58302"/>
              <a:ext cx="5299489" cy="5260076"/>
              <a:chOff x="2448075" y="-58274"/>
              <a:chExt cx="5299489" cy="5260076"/>
            </a:xfrm>
          </p:grpSpPr>
          <p:pic>
            <p:nvPicPr>
              <p:cNvPr id="6" name="Google Shape;127;p25">
                <a:extLst>
                  <a:ext uri="{FF2B5EF4-FFF2-40B4-BE49-F238E27FC236}">
                    <a16:creationId xmlns:a16="http://schemas.microsoft.com/office/drawing/2014/main" id="{138E5B7B-71BB-A8DC-C681-DB9B2478F3B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48075" y="264138"/>
                <a:ext cx="5172475" cy="46152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7" name="Google Shape;128;p25">
                <a:extLst>
                  <a:ext uri="{FF2B5EF4-FFF2-40B4-BE49-F238E27FC236}">
                    <a16:creationId xmlns:a16="http://schemas.microsoft.com/office/drawing/2014/main" id="{78E8D9A3-67D2-764F-7FE3-BC06217691C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87463" y="-58274"/>
                <a:ext cx="5260101" cy="52600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BA12C8-7629-C1C0-4659-27F57E19C3E8}"/>
                </a:ext>
              </a:extLst>
            </p:cNvPr>
            <p:cNvSpPr txBox="1"/>
            <p:nvPr/>
          </p:nvSpPr>
          <p:spPr>
            <a:xfrm>
              <a:off x="2132703" y="1563754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6ECFEF-6E1F-5225-C878-34B068C5B712}"/>
                </a:ext>
              </a:extLst>
            </p:cNvPr>
            <p:cNvSpPr txBox="1"/>
            <p:nvPr/>
          </p:nvSpPr>
          <p:spPr>
            <a:xfrm>
              <a:off x="5596800" y="1504132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48908" y="3151"/>
            <a:ext cx="195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Outline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521208" y="2645717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What?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8EF7-6EEE-4BF2-4A8E-D2F212EDA38A}"/>
              </a:ext>
            </a:extLst>
          </p:cNvPr>
          <p:cNvSpPr txBox="1"/>
          <p:nvPr/>
        </p:nvSpPr>
        <p:spPr>
          <a:xfrm>
            <a:off x="521208" y="3976984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8D76-0FE9-AC97-DB41-0F50B714F872}"/>
              </a:ext>
            </a:extLst>
          </p:cNvPr>
          <p:cNvSpPr txBox="1"/>
          <p:nvPr/>
        </p:nvSpPr>
        <p:spPr>
          <a:xfrm>
            <a:off x="521208" y="1083617"/>
            <a:ext cx="107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Why?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D033C-2138-32A7-B424-80D18B0D5DFA}"/>
              </a:ext>
            </a:extLst>
          </p:cNvPr>
          <p:cNvCxnSpPr>
            <a:cxnSpLocks/>
          </p:cNvCxnSpPr>
          <p:nvPr/>
        </p:nvCxnSpPr>
        <p:spPr>
          <a:xfrm>
            <a:off x="92863" y="587926"/>
            <a:ext cx="18649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75719-7CD0-DA86-D931-336849658538}"/>
              </a:ext>
            </a:extLst>
          </p:cNvPr>
          <p:cNvCxnSpPr>
            <a:cxnSpLocks/>
          </p:cNvCxnSpPr>
          <p:nvPr/>
        </p:nvCxnSpPr>
        <p:spPr>
          <a:xfrm>
            <a:off x="2405321" y="689440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D8ADFE6-332F-4BD3-0D6C-C4660118A514}"/>
              </a:ext>
            </a:extLst>
          </p:cNvPr>
          <p:cNvGrpSpPr/>
          <p:nvPr/>
        </p:nvGrpSpPr>
        <p:grpSpPr>
          <a:xfrm>
            <a:off x="3070232" y="1413118"/>
            <a:ext cx="5318857" cy="461665"/>
            <a:chOff x="3070232" y="1413118"/>
            <a:chExt cx="531885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D675-402C-7E42-62CB-BE16A998305E}"/>
                </a:ext>
              </a:extLst>
            </p:cNvPr>
            <p:cNvSpPr txBox="1"/>
            <p:nvPr/>
          </p:nvSpPr>
          <p:spPr>
            <a:xfrm>
              <a:off x="3680186" y="1413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Solid Pods?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EA43FE-9204-E2AE-5CF5-C5E581D83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232" y="1434254"/>
              <a:ext cx="419393" cy="419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61E7-D63D-A7FD-24FC-D83DFE7313B6}"/>
              </a:ext>
            </a:extLst>
          </p:cNvPr>
          <p:cNvGrpSpPr/>
          <p:nvPr/>
        </p:nvGrpSpPr>
        <p:grpSpPr>
          <a:xfrm>
            <a:off x="3049096" y="2953003"/>
            <a:ext cx="5883470" cy="461665"/>
            <a:chOff x="3049096" y="2953003"/>
            <a:chExt cx="58834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7FF54-0393-0CBE-CD24-F523A6E501E2}"/>
                </a:ext>
              </a:extLst>
            </p:cNvPr>
            <p:cNvSpPr txBox="1"/>
            <p:nvPr/>
          </p:nvSpPr>
          <p:spPr>
            <a:xfrm>
              <a:off x="3680186" y="2953003"/>
              <a:ext cx="5252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Example clinical workflow introduction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8" name="Graphic 27" descr="Workflow with solid fill">
              <a:extLst>
                <a:ext uri="{FF2B5EF4-FFF2-40B4-BE49-F238E27FC236}">
                  <a16:creationId xmlns:a16="http://schemas.microsoft.com/office/drawing/2014/main" id="{5DDE38F4-118E-5F5C-C684-7BBAEAFA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9096" y="2953003"/>
              <a:ext cx="461665" cy="4616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D3BC4-1EFB-E28A-C68A-1E526E416D61}"/>
              </a:ext>
            </a:extLst>
          </p:cNvPr>
          <p:cNvGrpSpPr/>
          <p:nvPr/>
        </p:nvGrpSpPr>
        <p:grpSpPr>
          <a:xfrm>
            <a:off x="3070232" y="2364824"/>
            <a:ext cx="5236229" cy="461665"/>
            <a:chOff x="3070232" y="2364824"/>
            <a:chExt cx="52362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9EE8A-C26D-4A79-18AE-2B83C2E68F3A}"/>
                </a:ext>
              </a:extLst>
            </p:cNvPr>
            <p:cNvSpPr txBox="1"/>
            <p:nvPr/>
          </p:nvSpPr>
          <p:spPr>
            <a:xfrm>
              <a:off x="3680186" y="2364824"/>
              <a:ext cx="462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How Solid is helpful</a:t>
              </a:r>
            </a:p>
          </p:txBody>
        </p:sp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F6F4692B-CC07-E3BF-B30C-CC7F3E89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1523" y="2375160"/>
              <a:ext cx="228135" cy="228135"/>
            </a:xfrm>
            <a:prstGeom prst="rect">
              <a:avLst/>
            </a:prstGeom>
          </p:spPr>
        </p:pic>
        <p:pic>
          <p:nvPicPr>
            <p:cNvPr id="34" name="Picture 33" descr="A white letter on a purple hexagon&#10;&#10;Description automatically generated">
              <a:extLst>
                <a:ext uri="{FF2B5EF4-FFF2-40B4-BE49-F238E27FC236}">
                  <a16:creationId xmlns:a16="http://schemas.microsoft.com/office/drawing/2014/main" id="{BED92531-524B-696D-DB8B-D2F4D8EE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0232" y="2385960"/>
              <a:ext cx="419392" cy="4193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28A28-AF31-664C-BB13-356CBC3A1AEE}"/>
              </a:ext>
            </a:extLst>
          </p:cNvPr>
          <p:cNvGrpSpPr/>
          <p:nvPr/>
        </p:nvGrpSpPr>
        <p:grpSpPr>
          <a:xfrm>
            <a:off x="3049028" y="781050"/>
            <a:ext cx="5340061" cy="461801"/>
            <a:chOff x="3049028" y="781050"/>
            <a:chExt cx="5340061" cy="46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BAD4F-CB13-E8C4-9A31-81F4117F48C0}"/>
                </a:ext>
              </a:extLst>
            </p:cNvPr>
            <p:cNvSpPr txBox="1"/>
            <p:nvPr/>
          </p:nvSpPr>
          <p:spPr>
            <a:xfrm>
              <a:off x="3680186" y="781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Health Care?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6DC97-0946-650C-DEA0-BBC4E3D385BA}"/>
                </a:ext>
              </a:extLst>
            </p:cNvPr>
            <p:cNvGrpSpPr/>
            <p:nvPr/>
          </p:nvGrpSpPr>
          <p:grpSpPr>
            <a:xfrm>
              <a:off x="3049028" y="781050"/>
              <a:ext cx="461801" cy="461801"/>
              <a:chOff x="3608220" y="2131494"/>
              <a:chExt cx="914400" cy="914400"/>
            </a:xfrm>
          </p:grpSpPr>
          <p:pic>
            <p:nvPicPr>
              <p:cNvPr id="36" name="Graphic 35" descr="Database outline">
                <a:extLst>
                  <a:ext uri="{FF2B5EF4-FFF2-40B4-BE49-F238E27FC236}">
                    <a16:creationId xmlns:a16="http://schemas.microsoft.com/office/drawing/2014/main" id="{DB9A6471-D8F4-5F18-F1CB-5E119BBB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3B2B802-A140-26C6-64D2-75DA1A29ACD4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6A7F5-963E-148A-1C59-1ABBE894219F}"/>
              </a:ext>
            </a:extLst>
          </p:cNvPr>
          <p:cNvGrpSpPr/>
          <p:nvPr/>
        </p:nvGrpSpPr>
        <p:grpSpPr>
          <a:xfrm>
            <a:off x="2943728" y="3925845"/>
            <a:ext cx="5988837" cy="566252"/>
            <a:chOff x="2943728" y="3925845"/>
            <a:chExt cx="5988837" cy="5662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E2A0B-2749-7394-B800-664F131B885C}"/>
                </a:ext>
              </a:extLst>
            </p:cNvPr>
            <p:cNvSpPr txBox="1"/>
            <p:nvPr/>
          </p:nvSpPr>
          <p:spPr>
            <a:xfrm>
              <a:off x="3680186" y="3978139"/>
              <a:ext cx="525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“Demo” workflow of Genome Pods UI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42" name="Picture 41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AAAA87E9-3416-8582-AC1D-E3D1531B6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3426" t="9010" r="-6398" b="18968"/>
            <a:stretch/>
          </p:blipFill>
          <p:spPr>
            <a:xfrm>
              <a:off x="2943728" y="3925845"/>
              <a:ext cx="672401" cy="56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7A6E1-FB09-D84F-535D-7F045EF902B3}"/>
              </a:ext>
            </a:extLst>
          </p:cNvPr>
          <p:cNvGrpSpPr/>
          <p:nvPr/>
        </p:nvGrpSpPr>
        <p:grpSpPr>
          <a:xfrm>
            <a:off x="174533" y="69669"/>
            <a:ext cx="4597402" cy="4663192"/>
            <a:chOff x="2979303" y="112016"/>
            <a:chExt cx="4597402" cy="466319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CC53FAD-E8B0-E4A5-6828-D30F9C758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303" y="368292"/>
              <a:ext cx="4597400" cy="4102100"/>
            </a:xfrm>
            <a:prstGeom prst="rect">
              <a:avLst/>
            </a:prstGeom>
            <a:noFill/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10DC59-9C53-5D22-C8E0-E713E2C30963}"/>
                </a:ext>
              </a:extLst>
            </p:cNvPr>
            <p:cNvGrpSpPr/>
            <p:nvPr/>
          </p:nvGrpSpPr>
          <p:grpSpPr>
            <a:xfrm>
              <a:off x="3747153" y="112016"/>
              <a:ext cx="3184988" cy="2092881"/>
              <a:chOff x="3760342" y="112016"/>
              <a:chExt cx="3184988" cy="209288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B43E53-E2DF-5C89-005A-85DC94D804BF}"/>
                  </a:ext>
                </a:extLst>
              </p:cNvPr>
              <p:cNvSpPr txBox="1"/>
              <p:nvPr/>
            </p:nvSpPr>
            <p:spPr>
              <a:xfrm>
                <a:off x="3760342" y="112016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0468E5-5DCC-4584-E335-15FE9A901B47}"/>
                  </a:ext>
                </a:extLst>
              </p:cNvPr>
              <p:cNvSpPr txBox="1"/>
              <p:nvPr/>
            </p:nvSpPr>
            <p:spPr>
              <a:xfrm>
                <a:off x="4726317" y="948417"/>
                <a:ext cx="22190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ENOME</a:t>
                </a:r>
              </a:p>
            </p:txBody>
          </p:sp>
        </p:grp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7C9E0FB7-68F1-EF62-3D39-3D4A82F56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17120" y="120642"/>
              <a:ext cx="2521768" cy="459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7B9AB-15DF-EA05-61FC-F9A46190A591}"/>
                </a:ext>
              </a:extLst>
            </p:cNvPr>
            <p:cNvGrpSpPr/>
            <p:nvPr/>
          </p:nvGrpSpPr>
          <p:grpSpPr>
            <a:xfrm>
              <a:off x="4186268" y="2682327"/>
              <a:ext cx="2183470" cy="2092881"/>
              <a:chOff x="4135665" y="2682327"/>
              <a:chExt cx="2183470" cy="209288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95125-7CB3-B696-A850-7EA5E11DAB6D}"/>
                  </a:ext>
                </a:extLst>
              </p:cNvPr>
              <p:cNvSpPr txBox="1"/>
              <p:nvPr/>
            </p:nvSpPr>
            <p:spPr>
              <a:xfrm>
                <a:off x="4135665" y="2682327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P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557388-33D7-06FF-7287-906D2E815CED}"/>
                  </a:ext>
                </a:extLst>
              </p:cNvPr>
              <p:cNvSpPr txBox="1"/>
              <p:nvPr/>
            </p:nvSpPr>
            <p:spPr>
              <a:xfrm>
                <a:off x="4941646" y="3513381"/>
                <a:ext cx="137748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200" dirty="0" err="1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ods</a:t>
                </a:r>
                <a:endParaRPr lang="en-US" sz="5200" dirty="0">
                  <a:solidFill>
                    <a:schemeClr val="tx1"/>
                  </a:solidFill>
                  <a:effectLst>
                    <a:outerShdw blurRad="12700" dist="38100" dir="2400000" algn="tl" rotWithShape="0">
                      <a:prstClr val="black">
                        <a:alpha val="40000"/>
                      </a:prstClr>
                    </a:outerShdw>
                  </a:effectLst>
                  <a:latin typeface="Courier New" panose="02070309020205020404" pitchFamily="49" charset="0"/>
                  <a:ea typeface="Cascadia Code" panose="020B0609020000020004" pitchFamily="34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687899-BD95-C4AA-5235-77AE2B6B7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933" y="156754"/>
            <a:ext cx="4001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7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lp with solid fill">
            <a:extLst>
              <a:ext uri="{FF2B5EF4-FFF2-40B4-BE49-F238E27FC236}">
                <a16:creationId xmlns:a16="http://schemas.microsoft.com/office/drawing/2014/main" id="{39F33805-C8A1-1A78-8C35-215EBE67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7" y="1323015"/>
            <a:ext cx="914400" cy="914400"/>
          </a:xfrm>
          <a:prstGeom prst="rect">
            <a:avLst/>
          </a:prstGeom>
        </p:spPr>
      </p:pic>
      <p:pic>
        <p:nvPicPr>
          <p:cNvPr id="13" name="Graphic 12" descr="Information with solid fill">
            <a:extLst>
              <a:ext uri="{FF2B5EF4-FFF2-40B4-BE49-F238E27FC236}">
                <a16:creationId xmlns:a16="http://schemas.microsoft.com/office/drawing/2014/main" id="{9E6A4831-8868-18DF-2C66-7E058517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9" y="2237415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9D95653-B0BF-A123-6F39-F2573C13B1D1}"/>
              </a:ext>
            </a:extLst>
          </p:cNvPr>
          <p:cNvGrpSpPr/>
          <p:nvPr/>
        </p:nvGrpSpPr>
        <p:grpSpPr>
          <a:xfrm>
            <a:off x="238660" y="3399239"/>
            <a:ext cx="947738" cy="991445"/>
            <a:chOff x="3608220" y="2054449"/>
            <a:chExt cx="947738" cy="991445"/>
          </a:xfrm>
        </p:grpSpPr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BEE9C68E-2B28-79E0-7389-6A0E0B4D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8220" y="2131494"/>
              <a:ext cx="914400" cy="914400"/>
            </a:xfrm>
            <a:prstGeom prst="rect">
              <a:avLst/>
            </a:prstGeom>
          </p:spPr>
        </p:pic>
        <p:pic>
          <p:nvPicPr>
            <p:cNvPr id="1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81C4D54B-D1AE-C558-9894-B34CB0BD6A4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696133">
              <a:off x="3832171" y="2443971"/>
              <a:ext cx="482541" cy="353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278B01-2E12-6811-BEE7-1FF86D66B1CF}"/>
                </a:ext>
              </a:extLst>
            </p:cNvPr>
            <p:cNvGrpSpPr/>
            <p:nvPr/>
          </p:nvGrpSpPr>
          <p:grpSpPr>
            <a:xfrm>
              <a:off x="4049378" y="2054449"/>
              <a:ext cx="506580" cy="444052"/>
              <a:chOff x="4722996" y="2176725"/>
              <a:chExt cx="506580" cy="444052"/>
            </a:xfrm>
          </p:grpSpPr>
          <p:pic>
            <p:nvPicPr>
              <p:cNvPr id="20" name="Graphic 19" descr="Lock with solid fill">
                <a:extLst>
                  <a:ext uri="{FF2B5EF4-FFF2-40B4-BE49-F238E27FC236}">
                    <a16:creationId xmlns:a16="http://schemas.microsoft.com/office/drawing/2014/main" id="{092EA468-02CE-DFC8-17CF-B232DD959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22996" y="2176725"/>
                <a:ext cx="506580" cy="4440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F13283-6CB4-B93F-3D26-1FA482891A88}"/>
                  </a:ext>
                </a:extLst>
              </p:cNvPr>
              <p:cNvSpPr/>
              <p:nvPr/>
            </p:nvSpPr>
            <p:spPr>
              <a:xfrm>
                <a:off x="4884821" y="2438400"/>
                <a:ext cx="176463" cy="96253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B464D1-0930-661D-7818-90D1B16F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3" y="31750"/>
            <a:ext cx="1291265" cy="12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nifying glass with solid fill">
            <a:extLst>
              <a:ext uri="{FF2B5EF4-FFF2-40B4-BE49-F238E27FC236}">
                <a16:creationId xmlns:a16="http://schemas.microsoft.com/office/drawing/2014/main" id="{5E9C6B90-3018-F0E8-A7D0-E5676034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5" y="0"/>
            <a:ext cx="1502735" cy="15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7C9A846F-E990-8E62-1F69-67BBE73DAE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3218" y="220182"/>
            <a:ext cx="914400" cy="914400"/>
          </a:xfrm>
          <a:prstGeom prst="rect">
            <a:avLst/>
          </a:prstGeom>
        </p:spPr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64BA4DC8-D982-7B19-4D65-28E071C9A7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9703" y="2237415"/>
            <a:ext cx="914400" cy="914400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80701F54-4187-02B4-31CC-1458D25865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7293" y="1323015"/>
            <a:ext cx="914400" cy="914400"/>
          </a:xfrm>
          <a:prstGeom prst="rect">
            <a:avLst/>
          </a:prstGeom>
        </p:spPr>
      </p:pic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DAFC026F-9746-14AD-509E-A623905ACC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457BA-1BCB-8F72-E235-CE5A861E8699}"/>
              </a:ext>
            </a:extLst>
          </p:cNvPr>
          <p:cNvGrpSpPr/>
          <p:nvPr/>
        </p:nvGrpSpPr>
        <p:grpSpPr>
          <a:xfrm>
            <a:off x="4572000" y="1356243"/>
            <a:ext cx="4582735" cy="1852518"/>
            <a:chOff x="272729" y="766200"/>
            <a:chExt cx="5478514" cy="2197170"/>
          </a:xfrm>
        </p:grpSpPr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70" y="766200"/>
              <a:ext cx="5407273" cy="202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A4C9A7-10B6-DCEC-2733-59B948B68064}"/>
                </a:ext>
              </a:extLst>
            </p:cNvPr>
            <p:cNvSpPr txBox="1"/>
            <p:nvPr/>
          </p:nvSpPr>
          <p:spPr>
            <a:xfrm>
              <a:off x="272729" y="2744348"/>
              <a:ext cx="1718123" cy="21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10.31887/DCNS.2016.18.3/</a:t>
              </a:r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jkrier</a:t>
              </a:r>
              <a:endParaRPr lang="en-US" sz="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321965" y="21111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Sequencing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8EF77C-0BB8-13B8-E706-B18C5DBAF670}"/>
              </a:ext>
            </a:extLst>
          </p:cNvPr>
          <p:cNvCxnSpPr>
            <a:cxnSpLocks/>
          </p:cNvCxnSpPr>
          <p:nvPr/>
        </p:nvCxnSpPr>
        <p:spPr>
          <a:xfrm>
            <a:off x="4572000" y="739958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10415" y="712247"/>
            <a:ext cx="417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Sequence Generation Costs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4242-D9DB-8850-8A62-E034006F7C58}"/>
              </a:ext>
            </a:extLst>
          </p:cNvPr>
          <p:cNvSpPr txBox="1"/>
          <p:nvPr/>
        </p:nvSpPr>
        <p:spPr>
          <a:xfrm>
            <a:off x="6150700" y="712247"/>
            <a:ext cx="173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Use-cases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521208" y="597511"/>
            <a:ext cx="78455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35DF4-C94F-8133-9EB0-94A34F4263A5}"/>
              </a:ext>
            </a:extLst>
          </p:cNvPr>
          <p:cNvGrpSpPr/>
          <p:nvPr/>
        </p:nvGrpSpPr>
        <p:grpSpPr>
          <a:xfrm>
            <a:off x="0" y="1251546"/>
            <a:ext cx="4579399" cy="2640408"/>
            <a:chOff x="-55105" y="1285657"/>
            <a:chExt cx="4579399" cy="2640408"/>
          </a:xfrm>
        </p:grpSpPr>
        <p:pic>
          <p:nvPicPr>
            <p:cNvPr id="1026" name="Picture 2" descr="Graph: Sequencing Cost Per Genome">
              <a:extLst>
                <a:ext uri="{FF2B5EF4-FFF2-40B4-BE49-F238E27FC236}">
                  <a16:creationId xmlns:a16="http://schemas.microsoft.com/office/drawing/2014/main" id="{D1BB801B-2D77-AE35-B058-96D138AE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91" y="1285657"/>
              <a:ext cx="4460755" cy="25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AD2A9-B5BC-62EA-7087-57DEBD7EA3CD}"/>
                </a:ext>
              </a:extLst>
            </p:cNvPr>
            <p:cNvSpPr txBox="1"/>
            <p:nvPr/>
          </p:nvSpPr>
          <p:spPr>
            <a:xfrm>
              <a:off x="-55105" y="3741399"/>
              <a:ext cx="457939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Wetterstrand</a:t>
              </a:r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KA. Accessed 12/04/24.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589768-3781-D1DF-FF51-9EBDF60E1E8D}"/>
              </a:ext>
            </a:extLst>
          </p:cNvPr>
          <p:cNvSpPr txBox="1"/>
          <p:nvPr/>
        </p:nvSpPr>
        <p:spPr>
          <a:xfrm>
            <a:off x="-7399" y="4272308"/>
            <a:ext cx="46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Currently getting close to $100 per genome</a:t>
            </a:r>
            <a:r>
              <a:rPr lang="en" sz="18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</a:t>
            </a:r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EC8FB-EEA2-BA94-A701-DC2B9758E816}"/>
              </a:ext>
            </a:extLst>
          </p:cNvPr>
          <p:cNvSpPr txBox="1"/>
          <p:nvPr/>
        </p:nvSpPr>
        <p:spPr>
          <a:xfrm>
            <a:off x="4691347" y="3668958"/>
            <a:ext cx="4467049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Examples include: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Medication prescription (pharmacogenomics)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Genetic disease screening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Cancer diagnosis &amp; treatment</a:t>
            </a:r>
          </a:p>
          <a:p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252847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7100" y="2560377"/>
            <a:ext cx="2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91440" y="1029800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B0B117-D304-C2E2-8ABD-F84213E898E1}"/>
              </a:ext>
            </a:extLst>
          </p:cNvPr>
          <p:cNvGrpSpPr/>
          <p:nvPr/>
        </p:nvGrpSpPr>
        <p:grpSpPr>
          <a:xfrm>
            <a:off x="6031808" y="864504"/>
            <a:ext cx="3110010" cy="3298331"/>
            <a:chOff x="6212433" y="866099"/>
            <a:chExt cx="3110010" cy="3298331"/>
          </a:xfrm>
        </p:grpSpPr>
        <p:pic>
          <p:nvPicPr>
            <p:cNvPr id="1028" name="Picture 4" descr="Belfry of Ghent - Wikipedia">
              <a:extLst>
                <a:ext uri="{FF2B5EF4-FFF2-40B4-BE49-F238E27FC236}">
                  <a16:creationId xmlns:a16="http://schemas.microsoft.com/office/drawing/2014/main" id="{67C1CED1-CB68-1BCA-D932-43EA1F2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55A7E3-6146-E916-40F4-832B931C1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43EA1-65C6-8B88-3D65-DB788116A275}"/>
                </a:ext>
              </a:extLst>
            </p:cNvPr>
            <p:cNvSpPr txBox="1"/>
            <p:nvPr/>
          </p:nvSpPr>
          <p:spPr>
            <a:xfrm>
              <a:off x="8060172" y="2098109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A1B03-EB45-8538-91EE-716A507AD83C}"/>
                </a:ext>
              </a:extLst>
            </p:cNvPr>
            <p:cNvSpPr txBox="1"/>
            <p:nvPr/>
          </p:nvSpPr>
          <p:spPr>
            <a:xfrm>
              <a:off x="6212433" y="866099"/>
              <a:ext cx="1920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368F2-1EE5-AC38-4212-6E6EBC1C0CA2}"/>
              </a:ext>
            </a:extLst>
          </p:cNvPr>
          <p:cNvGrpSpPr/>
          <p:nvPr/>
        </p:nvGrpSpPr>
        <p:grpSpPr>
          <a:xfrm>
            <a:off x="128678" y="3060095"/>
            <a:ext cx="1899013" cy="461665"/>
            <a:chOff x="227738" y="3361412"/>
            <a:chExt cx="1899013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0DC018-2CE5-46A8-CDFA-9C0858078F5A}"/>
                </a:ext>
              </a:extLst>
            </p:cNvPr>
            <p:cNvSpPr txBox="1"/>
            <p:nvPr/>
          </p:nvSpPr>
          <p:spPr>
            <a:xfrm>
              <a:off x="627159" y="3361412"/>
              <a:ext cx="1499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Storage</a:t>
              </a:r>
            </a:p>
          </p:txBody>
        </p:sp>
        <p:pic>
          <p:nvPicPr>
            <p:cNvPr id="20" name="Graphic 19" descr="Database outline">
              <a:extLst>
                <a:ext uri="{FF2B5EF4-FFF2-40B4-BE49-F238E27FC236}">
                  <a16:creationId xmlns:a16="http://schemas.microsoft.com/office/drawing/2014/main" id="{23AB6180-637D-067E-BA85-E0C5D2E8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738" y="3413009"/>
              <a:ext cx="358471" cy="358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A5D5-FD04-C4F5-F6D1-7AF6B08C7BB5}"/>
              </a:ext>
            </a:extLst>
          </p:cNvPr>
          <p:cNvGrpSpPr/>
          <p:nvPr/>
        </p:nvGrpSpPr>
        <p:grpSpPr>
          <a:xfrm>
            <a:off x="103440" y="3579307"/>
            <a:ext cx="1748886" cy="461665"/>
            <a:chOff x="202500" y="3755230"/>
            <a:chExt cx="1748886" cy="461665"/>
          </a:xfrm>
        </p:grpSpPr>
        <p:pic>
          <p:nvPicPr>
            <p:cNvPr id="21" name="Graphic 20" descr="Lock with solid fill">
              <a:extLst>
                <a:ext uri="{FF2B5EF4-FFF2-40B4-BE49-F238E27FC236}">
                  <a16:creationId xmlns:a16="http://schemas.microsoft.com/office/drawing/2014/main" id="{F6223FC1-B843-6351-CFB7-53B47D03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500" y="3806827"/>
              <a:ext cx="408947" cy="35847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A59F4E-EB17-EB2E-0AAF-626FE8607A25}"/>
                </a:ext>
              </a:extLst>
            </p:cNvPr>
            <p:cNvSpPr txBox="1"/>
            <p:nvPr/>
          </p:nvSpPr>
          <p:spPr>
            <a:xfrm>
              <a:off x="627159" y="3755230"/>
              <a:ext cx="132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Privacy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EF7D6A-23EA-2DAF-0B71-4F8D9AEB8A9A}"/>
              </a:ext>
            </a:extLst>
          </p:cNvPr>
          <p:cNvGrpSpPr/>
          <p:nvPr/>
        </p:nvGrpSpPr>
        <p:grpSpPr>
          <a:xfrm>
            <a:off x="146805" y="4098519"/>
            <a:ext cx="2337766" cy="461665"/>
            <a:chOff x="256498" y="4077242"/>
            <a:chExt cx="2337766" cy="461665"/>
          </a:xfrm>
        </p:grpSpPr>
        <p:pic>
          <p:nvPicPr>
            <p:cNvPr id="1032" name="Picture 8" descr="Governance - Free architecture and city icons">
              <a:extLst>
                <a:ext uri="{FF2B5EF4-FFF2-40B4-BE49-F238E27FC236}">
                  <a16:creationId xmlns:a16="http://schemas.microsoft.com/office/drawing/2014/main" id="{66473CD8-DDE1-A692-D643-F46BE51B7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8" y="4146242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34DC9-1400-291D-35D1-ADD8F903820D}"/>
                </a:ext>
              </a:extLst>
            </p:cNvPr>
            <p:cNvSpPr txBox="1"/>
            <p:nvPr/>
          </p:nvSpPr>
          <p:spPr>
            <a:xfrm>
              <a:off x="627159" y="407724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Governance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9C5800-6835-5065-A9F8-702D193C9DC3}"/>
              </a:ext>
            </a:extLst>
          </p:cNvPr>
          <p:cNvGrpSpPr/>
          <p:nvPr/>
        </p:nvGrpSpPr>
        <p:grpSpPr>
          <a:xfrm>
            <a:off x="168071" y="4617732"/>
            <a:ext cx="2372922" cy="461665"/>
            <a:chOff x="121271" y="4617732"/>
            <a:chExt cx="2372922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99BCD9-C6A0-7780-A295-614E5274C518}"/>
                </a:ext>
              </a:extLst>
            </p:cNvPr>
            <p:cNvSpPr txBox="1"/>
            <p:nvPr/>
          </p:nvSpPr>
          <p:spPr>
            <a:xfrm>
              <a:off x="527088" y="461773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Formatting</a:t>
              </a:r>
            </a:p>
          </p:txBody>
        </p:sp>
        <p:pic>
          <p:nvPicPr>
            <p:cNvPr id="1034" name="Picture 10" descr="Format clear text - User Interface &amp; Gesture Icons">
              <a:extLst>
                <a:ext uri="{FF2B5EF4-FFF2-40B4-BE49-F238E27FC236}">
                  <a16:creationId xmlns:a16="http://schemas.microsoft.com/office/drawing/2014/main" id="{7AA089FE-F026-B0C6-5197-512A276AF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71" y="4715510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ABFFD6-7FA3-0F80-01F8-F6E8397C0C3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4979E7-C6A4-8D1F-398D-36E97AA2C5BD}"/>
              </a:ext>
            </a:extLst>
          </p:cNvPr>
          <p:cNvGrpSpPr/>
          <p:nvPr/>
        </p:nvGrpSpPr>
        <p:grpSpPr>
          <a:xfrm>
            <a:off x="2455885" y="465800"/>
            <a:ext cx="3639666" cy="4567430"/>
            <a:chOff x="2455885" y="465800"/>
            <a:chExt cx="3639666" cy="4567430"/>
          </a:xfrm>
        </p:grpSpPr>
        <p:pic>
          <p:nvPicPr>
            <p:cNvPr id="3074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628503A0-4EFA-A5C9-2097-7DF12C121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D4E7D4F-60F1-F0FA-E92D-538BDE6CD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E9B8FC-094E-5E7A-1179-B1F492847DF7}"/>
                </a:ext>
              </a:extLst>
            </p:cNvPr>
            <p:cNvSpPr txBox="1"/>
            <p:nvPr/>
          </p:nvSpPr>
          <p:spPr>
            <a:xfrm>
              <a:off x="2455885" y="1865681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467E6-2EB6-3AB7-2F41-D61A56828909}"/>
                </a:ext>
              </a:extLst>
            </p:cNvPr>
            <p:cNvSpPr txBox="1"/>
            <p:nvPr/>
          </p:nvSpPr>
          <p:spPr>
            <a:xfrm>
              <a:off x="3624093" y="4202233"/>
              <a:ext cx="2438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2 </a:t>
              </a:r>
            </a:p>
          </p:txBody>
        </p:sp>
        <p:pic>
          <p:nvPicPr>
            <p:cNvPr id="4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5EF99542-D53B-EEEF-A163-932D6BA26DA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217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88654" y="1594407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885900" y="4343281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1270635" y="891388"/>
            <a:ext cx="304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Institution-centric</a:t>
            </a:r>
            <a:endParaRPr lang="en-US" sz="24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218578" y="2457271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285387" y="1620216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651042" y="2330062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56395" y="2014051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5400000">
            <a:off x="2436997" y="33702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CF5FA-EBFE-59C4-5A5A-DB59E9A04C8E}"/>
              </a:ext>
            </a:extLst>
          </p:cNvPr>
          <p:cNvSpPr/>
          <p:nvPr/>
        </p:nvSpPr>
        <p:spPr>
          <a:xfrm>
            <a:off x="91440" y="1502502"/>
            <a:ext cx="5628191" cy="338709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0E3EF6-95C2-45E2-0B45-BFAB3F1CAAE4}"/>
              </a:ext>
            </a:extLst>
          </p:cNvPr>
          <p:cNvGrpSpPr/>
          <p:nvPr/>
        </p:nvGrpSpPr>
        <p:grpSpPr>
          <a:xfrm>
            <a:off x="5428206" y="1517387"/>
            <a:ext cx="1338441" cy="1809129"/>
            <a:chOff x="5428206" y="1517387"/>
            <a:chExt cx="1338441" cy="1809129"/>
          </a:xfrm>
        </p:grpSpPr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FB28ABB5-9CF4-E064-57D5-4682ABCCA7FE}"/>
                </a:ext>
              </a:extLst>
            </p:cNvPr>
            <p:cNvSpPr/>
            <p:nvPr/>
          </p:nvSpPr>
          <p:spPr>
            <a:xfrm rot="16034984">
              <a:off x="5408408" y="1968277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3E170-8132-1F27-1A35-C5882EA78C07}"/>
                </a:ext>
              </a:extLst>
            </p:cNvPr>
            <p:cNvSpPr txBox="1"/>
            <p:nvPr/>
          </p:nvSpPr>
          <p:spPr>
            <a:xfrm>
              <a:off x="5877456" y="1517387"/>
              <a:ext cx="403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?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2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50395" y="781266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693739" y="3151956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613597" y="3151956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668566" y="2344112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458881" y="1138737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06076" y="1227162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2" name="Arc 131">
            <a:extLst>
              <a:ext uri="{FF2B5EF4-FFF2-40B4-BE49-F238E27FC236}">
                <a16:creationId xmlns:a16="http://schemas.microsoft.com/office/drawing/2014/main" id="{6BB1BA4A-CEFE-5D77-B705-6F501E248671}"/>
              </a:ext>
            </a:extLst>
          </p:cNvPr>
          <p:cNvSpPr/>
          <p:nvPr/>
        </p:nvSpPr>
        <p:spPr>
          <a:xfrm rot="16200000">
            <a:off x="2838564" y="1360704"/>
            <a:ext cx="3736163" cy="362881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2614228">
            <a:off x="5594055" y="31118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B28ABB5-9CF4-E064-57D5-4682ABCCA7FE}"/>
              </a:ext>
            </a:extLst>
          </p:cNvPr>
          <p:cNvSpPr/>
          <p:nvPr/>
        </p:nvSpPr>
        <p:spPr>
          <a:xfrm rot="7911729">
            <a:off x="2515953" y="3119105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07A1DE1-F590-C98B-1F01-28D257639F10}"/>
              </a:ext>
            </a:extLst>
          </p:cNvPr>
          <p:cNvGrpSpPr/>
          <p:nvPr/>
        </p:nvGrpSpPr>
        <p:grpSpPr>
          <a:xfrm>
            <a:off x="4232746" y="848316"/>
            <a:ext cx="914400" cy="914400"/>
            <a:chOff x="4245446" y="899116"/>
            <a:chExt cx="914400" cy="914400"/>
          </a:xfrm>
        </p:grpSpPr>
        <p:pic>
          <p:nvPicPr>
            <p:cNvPr id="138" name="Graphic 137" descr="Shield with solid fill">
              <a:extLst>
                <a:ext uri="{FF2B5EF4-FFF2-40B4-BE49-F238E27FC236}">
                  <a16:creationId xmlns:a16="http://schemas.microsoft.com/office/drawing/2014/main" id="{EF667178-3235-DAC0-5E17-D75D2BB3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245446" y="899116"/>
              <a:ext cx="914400" cy="9144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F730AB-2D83-031A-350C-DE972462DB4E}"/>
                </a:ext>
              </a:extLst>
            </p:cNvPr>
            <p:cNvSpPr txBox="1"/>
            <p:nvPr/>
          </p:nvSpPr>
          <p:spPr>
            <a:xfrm>
              <a:off x="4515541" y="1094706"/>
              <a:ext cx="374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10000"/>
                    </a:schemeClr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20" grpId="0"/>
      <p:bldP spid="132" grpId="0" animBg="1"/>
      <p:bldP spid="133" grpId="0" animBg="1"/>
      <p:bldP spid="1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Scaling Genome Data Usage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66040" y="3411247"/>
            <a:ext cx="81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State-of-the-art for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0" name="Picture 2" descr="What has a FHIR repository ever done for us?”">
            <a:extLst>
              <a:ext uri="{FF2B5EF4-FFF2-40B4-BE49-F238E27FC236}">
                <a16:creationId xmlns:a16="http://schemas.microsoft.com/office/drawing/2014/main" id="{2951E4B4-EFF2-7E41-8D7D-87D0D57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43" y="1094667"/>
            <a:ext cx="1700707" cy="10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tandardization – OHDSI">
            <a:extLst>
              <a:ext uri="{FF2B5EF4-FFF2-40B4-BE49-F238E27FC236}">
                <a16:creationId xmlns:a16="http://schemas.microsoft.com/office/drawing/2014/main" id="{0B15B73E-0904-E048-DA56-FF36EADD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09" y="1933460"/>
            <a:ext cx="3215811" cy="8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con Landing Page | ELIXIR">
            <a:extLst>
              <a:ext uri="{FF2B5EF4-FFF2-40B4-BE49-F238E27FC236}">
                <a16:creationId xmlns:a16="http://schemas.microsoft.com/office/drawing/2014/main" id="{D6776984-77EB-CA35-A7B8-99D97727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82" y="584775"/>
            <a:ext cx="1572633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B01D7-7010-5F12-3582-B2BC62F61ED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E727-84F3-BAD8-ACDD-B0FBC38AD629}"/>
              </a:ext>
            </a:extLst>
          </p:cNvPr>
          <p:cNvSpPr txBox="1"/>
          <p:nvPr/>
        </p:nvSpPr>
        <p:spPr>
          <a:xfrm>
            <a:off x="66040" y="1009167"/>
            <a:ext cx="354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 initiatives: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FB53A-24A5-7FBC-6847-9186C8988486}"/>
              </a:ext>
            </a:extLst>
          </p:cNvPr>
          <p:cNvGrpSpPr/>
          <p:nvPr/>
        </p:nvGrpSpPr>
        <p:grpSpPr>
          <a:xfrm>
            <a:off x="319099" y="4149932"/>
            <a:ext cx="7416779" cy="830997"/>
            <a:chOff x="301170" y="4191705"/>
            <a:chExt cx="7416779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9B7F7-D850-EA27-0753-930E0607B20A}"/>
                </a:ext>
              </a:extLst>
            </p:cNvPr>
            <p:cNvSpPr txBox="1"/>
            <p:nvPr/>
          </p:nvSpPr>
          <p:spPr>
            <a:xfrm>
              <a:off x="301170" y="4191705"/>
              <a:ext cx="3699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GDPR (EU) / HIPPA (US) *EU Health Data Spaces*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B2D91E-3877-261A-D7E6-443FC47BB0A2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4000843" y="4607204"/>
              <a:ext cx="1841666" cy="8683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14679-22F7-165E-FC60-AAFF4E3A036B}"/>
                </a:ext>
              </a:extLst>
            </p:cNvPr>
            <p:cNvSpPr txBox="1"/>
            <p:nvPr/>
          </p:nvSpPr>
          <p:spPr>
            <a:xfrm>
              <a:off x="5842509" y="4385054"/>
              <a:ext cx="187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Not much...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7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Solid Solution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29057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57B01F9-2308-B4BB-7F74-F242358CAE79}"/>
              </a:ext>
            </a:extLst>
          </p:cNvPr>
          <p:cNvGrpSpPr/>
          <p:nvPr/>
        </p:nvGrpSpPr>
        <p:grpSpPr>
          <a:xfrm>
            <a:off x="3673148" y="862633"/>
            <a:ext cx="2088554" cy="2119142"/>
            <a:chOff x="3277591" y="789158"/>
            <a:chExt cx="2088554" cy="2119142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45BCCB84-B611-D542-1833-0127C3803A3A}"/>
                </a:ext>
              </a:extLst>
            </p:cNvPr>
            <p:cNvSpPr/>
            <p:nvPr/>
          </p:nvSpPr>
          <p:spPr>
            <a:xfrm>
              <a:off x="3277591" y="1235233"/>
              <a:ext cx="2011429" cy="1673067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846A60A-22D3-178A-5CC2-A36429A55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0068" y="789158"/>
              <a:ext cx="916077" cy="838003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57033F5-66EA-A150-76EE-AB9D783B9D7E}"/>
                </a:ext>
              </a:extLst>
            </p:cNvPr>
            <p:cNvGrpSpPr/>
            <p:nvPr/>
          </p:nvGrpSpPr>
          <p:grpSpPr>
            <a:xfrm>
              <a:off x="3774861" y="1516141"/>
              <a:ext cx="1111250" cy="1111250"/>
              <a:chOff x="3608220" y="2131494"/>
              <a:chExt cx="914400" cy="914400"/>
            </a:xfrm>
          </p:grpSpPr>
          <p:pic>
            <p:nvPicPr>
              <p:cNvPr id="34" name="Graphic 33" descr="Database outline">
                <a:extLst>
                  <a:ext uri="{FF2B5EF4-FFF2-40B4-BE49-F238E27FC236}">
                    <a16:creationId xmlns:a16="http://schemas.microsoft.com/office/drawing/2014/main" id="{03B45A99-3F3E-0ED8-92B3-1B9B7F92F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9B6FCAC5-A823-7419-609F-FC7B6FE50F65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F5E152-22CD-C594-7419-4F85A447ECB8}"/>
              </a:ext>
            </a:extLst>
          </p:cNvPr>
          <p:cNvGrpSpPr/>
          <p:nvPr/>
        </p:nvGrpSpPr>
        <p:grpSpPr>
          <a:xfrm>
            <a:off x="404029" y="2295432"/>
            <a:ext cx="2230465" cy="1858184"/>
            <a:chOff x="4072240" y="2984827"/>
            <a:chExt cx="2230465" cy="18581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AC05F5-9D50-07B6-3D53-6F8A02369F52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Share with solid fill">
              <a:extLst>
                <a:ext uri="{FF2B5EF4-FFF2-40B4-BE49-F238E27FC236}">
                  <a16:creationId xmlns:a16="http://schemas.microsoft.com/office/drawing/2014/main" id="{44AB6CB3-5566-FF1C-8A7C-6D67A3FD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43" name="Graphic 42" descr="Upload with solid fill">
              <a:extLst>
                <a:ext uri="{FF2B5EF4-FFF2-40B4-BE49-F238E27FC236}">
                  <a16:creationId xmlns:a16="http://schemas.microsoft.com/office/drawing/2014/main" id="{B7791D26-6303-C4D9-0CF2-3E6F156D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D7E5C76-94C7-9DFA-3064-E47B520B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45" name="Graphic 44" descr="Lock with solid fill">
              <a:extLst>
                <a:ext uri="{FF2B5EF4-FFF2-40B4-BE49-F238E27FC236}">
                  <a16:creationId xmlns:a16="http://schemas.microsoft.com/office/drawing/2014/main" id="{2A54AC3D-179E-BC8C-C4BB-1273D2D0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342B06B-010D-FE94-A283-C937A018293F}"/>
              </a:ext>
            </a:extLst>
          </p:cNvPr>
          <p:cNvSpPr txBox="1"/>
          <p:nvPr/>
        </p:nvSpPr>
        <p:spPr>
          <a:xfrm>
            <a:off x="507978" y="1464435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337E69-FB83-4B2A-0166-F2A3FD929B2E}"/>
              </a:ext>
            </a:extLst>
          </p:cNvPr>
          <p:cNvSpPr txBox="1"/>
          <p:nvPr/>
        </p:nvSpPr>
        <p:spPr>
          <a:xfrm>
            <a:off x="6818873" y="4330784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366920-6FA9-52A2-3706-2CB33DEA7B2C}"/>
              </a:ext>
            </a:extLst>
          </p:cNvPr>
          <p:cNvSpPr txBox="1"/>
          <p:nvPr/>
        </p:nvSpPr>
        <p:spPr>
          <a:xfrm>
            <a:off x="3563629" y="2981774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553206-CFFE-20C4-AF21-33DE26541BCB}"/>
              </a:ext>
            </a:extLst>
          </p:cNvPr>
          <p:cNvSpPr txBox="1"/>
          <p:nvPr/>
        </p:nvSpPr>
        <p:spPr>
          <a:xfrm>
            <a:off x="3178157" y="305641"/>
            <a:ext cx="304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056E64"/>
                </a:solidFill>
                <a:latin typeface="KoHo" pitchFamily="2" charset="-34"/>
                <a:cs typeface="KoHo" pitchFamily="2" charset="-34"/>
              </a:rPr>
              <a:t>Citizen-centric</a:t>
            </a:r>
            <a:endParaRPr lang="en-US" sz="2400" b="1" u="sng" dirty="0">
              <a:solidFill>
                <a:srgbClr val="056E64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1DE7FF-09C8-ED4F-227C-9C3A1D0F969E}"/>
              </a:ext>
            </a:extLst>
          </p:cNvPr>
          <p:cNvSpPr/>
          <p:nvPr/>
        </p:nvSpPr>
        <p:spPr>
          <a:xfrm>
            <a:off x="3384656" y="812715"/>
            <a:ext cx="2619426" cy="2938831"/>
          </a:xfrm>
          <a:prstGeom prst="rect">
            <a:avLst/>
          </a:prstGeom>
          <a:noFill/>
          <a:ln>
            <a:solidFill>
              <a:srgbClr val="056E6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F81B9692-E146-9EFF-77F8-DD903AE9730A}"/>
              </a:ext>
            </a:extLst>
          </p:cNvPr>
          <p:cNvSpPr/>
          <p:nvPr/>
        </p:nvSpPr>
        <p:spPr>
          <a:xfrm rot="5550079">
            <a:off x="2631924" y="526557"/>
            <a:ext cx="3736163" cy="515343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A5748001-708B-57A5-803B-15A5EEFFAA7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8740" y="1473117"/>
            <a:ext cx="392840" cy="4245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AB533-5A94-0B4C-30B0-11C3728CEF1A}"/>
              </a:ext>
            </a:extLst>
          </p:cNvPr>
          <p:cNvGrpSpPr/>
          <p:nvPr/>
        </p:nvGrpSpPr>
        <p:grpSpPr>
          <a:xfrm>
            <a:off x="6298127" y="149346"/>
            <a:ext cx="2569326" cy="4181439"/>
            <a:chOff x="6298127" y="149346"/>
            <a:chExt cx="2569326" cy="418143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7FBC737-E7DE-8F82-9754-BE26B0EAD07F}"/>
                </a:ext>
              </a:extLst>
            </p:cNvPr>
            <p:cNvGrpSpPr/>
            <p:nvPr/>
          </p:nvGrpSpPr>
          <p:grpSpPr>
            <a:xfrm>
              <a:off x="6298127" y="149346"/>
              <a:ext cx="2569326" cy="4181439"/>
              <a:chOff x="6489674" y="149346"/>
              <a:chExt cx="2569326" cy="418143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3027A14-CFD0-A82A-8CD9-E36E0395ACC3}"/>
                  </a:ext>
                </a:extLst>
              </p:cNvPr>
              <p:cNvGrpSpPr/>
              <p:nvPr/>
            </p:nvGrpSpPr>
            <p:grpSpPr>
              <a:xfrm>
                <a:off x="7287005" y="381755"/>
                <a:ext cx="1536465" cy="3821724"/>
                <a:chOff x="4757880" y="-1224435"/>
                <a:chExt cx="1536465" cy="3821724"/>
              </a:xfrm>
            </p:grpSpPr>
            <p:pic>
              <p:nvPicPr>
                <p:cNvPr id="52" name="Graphic 489" descr="Sling outline">
                  <a:extLst>
                    <a:ext uri="{FF2B5EF4-FFF2-40B4-BE49-F238E27FC236}">
                      <a16:creationId xmlns:a16="http://schemas.microsoft.com/office/drawing/2014/main" id="{1661D049-C299-F15C-1951-8B81D3378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880" y="-1224435"/>
                  <a:ext cx="990309" cy="990309"/>
                </a:xfrm>
                <a:prstGeom prst="rect">
                  <a:avLst/>
                </a:prstGeom>
              </p:spPr>
            </p:pic>
            <p:pic>
              <p:nvPicPr>
                <p:cNvPr id="53" name="Graphic 251" descr="Scientist female outline">
                  <a:extLst>
                    <a:ext uri="{FF2B5EF4-FFF2-40B4-BE49-F238E27FC236}">
                      <a16:creationId xmlns:a16="http://schemas.microsoft.com/office/drawing/2014/main" id="{8C167A9E-62D1-99C5-3A9D-AEB287582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7736" y="1834577"/>
                  <a:ext cx="762712" cy="76271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5417656-6949-25B2-3F2D-0467FB779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564248" y="525378"/>
                  <a:ext cx="730097" cy="730097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110A55-9AF9-DF99-7565-61222787CC07}"/>
                  </a:ext>
                </a:extLst>
              </p:cNvPr>
              <p:cNvSpPr/>
              <p:nvPr/>
            </p:nvSpPr>
            <p:spPr>
              <a:xfrm>
                <a:off x="6489674" y="149346"/>
                <a:ext cx="2569326" cy="418143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50B6490-F359-ECB6-B654-434CAD95F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32420" y="2116147"/>
                <a:ext cx="730096" cy="730096"/>
              </a:xfrm>
              <a:prstGeom prst="rect">
                <a:avLst/>
              </a:prstGeom>
            </p:spPr>
          </p:pic>
          <p:pic>
            <p:nvPicPr>
              <p:cNvPr id="61" name="Graphic 485" descr="Hospital with solid fill">
                <a:extLst>
                  <a:ext uri="{FF2B5EF4-FFF2-40B4-BE49-F238E27FC236}">
                    <a16:creationId xmlns:a16="http://schemas.microsoft.com/office/drawing/2014/main" id="{377958F7-8449-2ACF-1079-2E7E422AD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36691" y="1618955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2" name="Graphic 485" descr="Hospital with solid fill">
                <a:extLst>
                  <a:ext uri="{FF2B5EF4-FFF2-40B4-BE49-F238E27FC236}">
                    <a16:creationId xmlns:a16="http://schemas.microsoft.com/office/drawing/2014/main" id="{144D5C4D-61C6-9B34-3267-F37C6D13F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8197644" y="1633711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3" name="Graphic 485" descr="Hospital with solid fill">
                <a:extLst>
                  <a:ext uri="{FF2B5EF4-FFF2-40B4-BE49-F238E27FC236}">
                    <a16:creationId xmlns:a16="http://schemas.microsoft.com/office/drawing/2014/main" id="{A66794E9-29B8-D5DC-436C-382210305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509427" y="2978285"/>
                <a:ext cx="521553" cy="521553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1065F7-A9A0-F9BD-B8FD-F9D3E68C895A}"/>
                </a:ext>
              </a:extLst>
            </p:cNvPr>
            <p:cNvSpPr/>
            <p:nvPr/>
          </p:nvSpPr>
          <p:spPr>
            <a:xfrm>
              <a:off x="6556089" y="1618955"/>
              <a:ext cx="908962" cy="1314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7F97C61-E299-5AAB-64FC-894461E31940}"/>
                </a:ext>
              </a:extLst>
            </p:cNvPr>
            <p:cNvSpPr/>
            <p:nvPr/>
          </p:nvSpPr>
          <p:spPr>
            <a:xfrm>
              <a:off x="7813889" y="1591993"/>
              <a:ext cx="908962" cy="1341294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806826-9F99-99C5-F2A4-47BF17C9E03C}"/>
                </a:ext>
              </a:extLst>
            </p:cNvPr>
            <p:cNvSpPr/>
            <p:nvPr/>
          </p:nvSpPr>
          <p:spPr>
            <a:xfrm>
              <a:off x="7136131" y="3005026"/>
              <a:ext cx="908962" cy="1219393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ED2419-860E-918B-E046-9848CA2B60BE}"/>
              </a:ext>
            </a:extLst>
          </p:cNvPr>
          <p:cNvGrpSpPr/>
          <p:nvPr/>
        </p:nvGrpSpPr>
        <p:grpSpPr>
          <a:xfrm>
            <a:off x="2198918" y="657203"/>
            <a:ext cx="1338441" cy="1802064"/>
            <a:chOff x="2198918" y="657203"/>
            <a:chExt cx="1338441" cy="1802064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C8015CC6-1FDF-C266-D6F1-F17BF0FA4729}"/>
                </a:ext>
              </a:extLst>
            </p:cNvPr>
            <p:cNvSpPr/>
            <p:nvPr/>
          </p:nvSpPr>
          <p:spPr>
            <a:xfrm rot="15275263">
              <a:off x="2179120" y="1101028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74" name="Graphic 73" descr="Checkbox Checked with solid fill">
              <a:extLst>
                <a:ext uri="{FF2B5EF4-FFF2-40B4-BE49-F238E27FC236}">
                  <a16:creationId xmlns:a16="http://schemas.microsoft.com/office/drawing/2014/main" id="{A0481B3D-2E6E-08E7-130D-253F7984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606238">
              <a:off x="2361884" y="657203"/>
              <a:ext cx="504144" cy="50414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B5DA10-0C48-0F50-D088-1CBB302F12A0}"/>
              </a:ext>
            </a:extLst>
          </p:cNvPr>
          <p:cNvGrpSpPr/>
          <p:nvPr/>
        </p:nvGrpSpPr>
        <p:grpSpPr>
          <a:xfrm>
            <a:off x="5561719" y="299892"/>
            <a:ext cx="2029884" cy="1841320"/>
            <a:chOff x="5561719" y="299892"/>
            <a:chExt cx="2029884" cy="1841320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CAA01F16-39BC-B274-3BD4-1BAE2D5A75CF}"/>
                </a:ext>
              </a:extLst>
            </p:cNvPr>
            <p:cNvSpPr/>
            <p:nvPr/>
          </p:nvSpPr>
          <p:spPr>
            <a:xfrm rot="15275263">
              <a:off x="5887642" y="437252"/>
              <a:ext cx="1378037" cy="2029884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80" name="Graphic 79" descr="Checkbox Checked with solid fill">
              <a:extLst>
                <a:ext uri="{FF2B5EF4-FFF2-40B4-BE49-F238E27FC236}">
                  <a16:creationId xmlns:a16="http://schemas.microsoft.com/office/drawing/2014/main" id="{EC77E059-77F5-2A68-9B48-F455DB17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1298185">
              <a:off x="6360086" y="299892"/>
              <a:ext cx="504144" cy="50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60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5" grpId="0"/>
      <p:bldP spid="56" grpId="0"/>
      <p:bldP spid="57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Solid Technology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67405" y="1878989"/>
            <a:ext cx="7518816" cy="279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Easier sharing (web-facilitated)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Direct patient data access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representation flexibility (RDF)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Possibility of data-linking and querying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305517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97026" y="925765"/>
            <a:ext cx="825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Does not solve ALL problems, but offers an environment where improvements are possible 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20A67-0501-7649-3056-E7E5EFEC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17" y="0"/>
            <a:ext cx="916077" cy="8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" grpId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D9D9D9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10658</TotalTime>
  <Words>691</Words>
  <Application>Microsoft Office PowerPoint</Application>
  <PresentationFormat>On-screen Show (16:9)</PresentationFormat>
  <Paragraphs>162</Paragraphs>
  <Slides>21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Apple Symbols</vt:lpstr>
      <vt:lpstr>Arial</vt:lpstr>
      <vt:lpstr>Courier New</vt:lpstr>
      <vt:lpstr>KoHo</vt:lpstr>
      <vt:lpstr>Wingdings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</dc:creator>
  <cp:lastModifiedBy>Elias Crum</cp:lastModifiedBy>
  <cp:revision>21</cp:revision>
  <dcterms:modified xsi:type="dcterms:W3CDTF">2024-04-29T14:00:02Z</dcterms:modified>
</cp:coreProperties>
</file>